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2.xml" ContentType="application/vnd.openxmlformats-officedocument.theme+xml"/>
  <Override PartName="/ppt/tags/tag10.xml" ContentType="application/vnd.openxmlformats-officedocument.presentationml.tags+xml"/>
  <Override PartName="/ppt/notesSlides/notesSlide1.xml" ContentType="application/vnd.openxmlformats-officedocument.presentationml.notesSlide+xml"/>
  <Override PartName="/ppt/tags/tag1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2.xml" ContentType="application/vnd.openxmlformats-officedocument.presentationml.tags+xml"/>
  <Override PartName="/ppt/notesSlides/notesSlide4.xml" ContentType="application/vnd.openxmlformats-officedocument.presentationml.notesSlide+xml"/>
  <Override PartName="/ppt/tags/tag1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4.xml" ContentType="application/vnd.openxmlformats-officedocument.presentationml.tag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Didact Gothic" panose="020B0604020202020204" charset="0"/>
      <p:regular r:id="rId10"/>
    </p:embeddedFont>
    <p:embeddedFont>
      <p:font typeface="Tahoma" panose="020B0604030504040204" pitchFamily="34" charset="0"/>
      <p:regular r:id="rId11"/>
      <p:bold r:id="rId12"/>
    </p:embeddedFont>
    <p:embeddedFont>
      <p:font typeface="Trebuchet MS" panose="020B0603020202020204" pitchFamily="34" charset="0"/>
      <p:regular r:id="rId13"/>
      <p:bold r:id="rId14"/>
      <p:italic r:id="rId15"/>
      <p:boldItalic r:id="rId16"/>
    </p:embeddedFont>
  </p:embeddedFontLst>
  <p:custDataLst>
    <p:tags r:id="rId1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3E71"/>
    <a:srgbClr val="D9001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24"/>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2.emf"/></Relationships>
</file>

<file path=ppt/media/image10.png>
</file>

<file path=ppt/media/image11.png>
</file>

<file path=ppt/media/image14.png>
</file>

<file path=ppt/media/image16.png>
</file>

<file path=ppt/media/image17.png>
</file>

<file path=ppt/media/image19.png>
</file>

<file path=ppt/media/image3.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019174fac2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2019174fac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019174fac2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019174fac2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062020e48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062020e48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2062020e482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2062020e48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062020e48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062020e48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062020e482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062020e482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062020e4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062020e4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3.png"/><Relationship Id="rId5" Type="http://schemas.openxmlformats.org/officeDocument/2006/relationships/image" Target="../media/image2.emf"/><Relationship Id="rId4" Type="http://schemas.openxmlformats.org/officeDocument/2006/relationships/oleObject" Target="../embeddings/oleObject2.bin"/></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5.png"/><Relationship Id="rId5" Type="http://schemas.openxmlformats.org/officeDocument/2006/relationships/image" Target="../media/image4.emf"/><Relationship Id="rId4" Type="http://schemas.openxmlformats.org/officeDocument/2006/relationships/oleObject" Target="../embeddings/oleObject3.bin"/></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5.png"/><Relationship Id="rId5" Type="http://schemas.openxmlformats.org/officeDocument/2006/relationships/image" Target="../media/image6.emf"/><Relationship Id="rId4" Type="http://schemas.openxmlformats.org/officeDocument/2006/relationships/oleObject" Target="../embeddings/oleObject4.bin"/></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vmlDrawing" Target="../drawings/vmlDrawing5.vml"/><Relationship Id="rId5" Type="http://schemas.openxmlformats.org/officeDocument/2006/relationships/image" Target="../media/image7.emf"/><Relationship Id="rId4" Type="http://schemas.openxmlformats.org/officeDocument/2006/relationships/oleObject" Target="../embeddings/oleObject5.bin"/></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vmlDrawing" Target="../drawings/vmlDrawing6.vml"/><Relationship Id="rId6" Type="http://schemas.openxmlformats.org/officeDocument/2006/relationships/image" Target="../media/image3.png"/><Relationship Id="rId5" Type="http://schemas.openxmlformats.org/officeDocument/2006/relationships/image" Target="../media/image8.emf"/><Relationship Id="rId4" Type="http://schemas.openxmlformats.org/officeDocument/2006/relationships/oleObject" Target="../embeddings/oleObject6.bin"/></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7" Type="http://schemas.openxmlformats.org/officeDocument/2006/relationships/image" Target="../media/image5.png"/><Relationship Id="rId2" Type="http://schemas.openxmlformats.org/officeDocument/2006/relationships/tags" Target="../tags/tag8.xml"/><Relationship Id="rId1" Type="http://schemas.openxmlformats.org/officeDocument/2006/relationships/vmlDrawing" Target="../drawings/vmlDrawing7.vml"/><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oleObject" Target="../embeddings/oleObject7.bin"/></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7" Type="http://schemas.openxmlformats.org/officeDocument/2006/relationships/image" Target="../media/image5.png"/><Relationship Id="rId2" Type="http://schemas.openxmlformats.org/officeDocument/2006/relationships/tags" Target="../tags/tag9.xml"/><Relationship Id="rId1" Type="http://schemas.openxmlformats.org/officeDocument/2006/relationships/vmlDrawing" Target="../drawings/vmlDrawing8.vml"/><Relationship Id="rId6" Type="http://schemas.openxmlformats.org/officeDocument/2006/relationships/image" Target="../media/image11.png"/><Relationship Id="rId5" Type="http://schemas.openxmlformats.org/officeDocument/2006/relationships/image" Target="../media/image9.emf"/><Relationship Id="rId4" Type="http://schemas.openxmlformats.org/officeDocument/2006/relationships/oleObject" Target="../embeddings/oleObject8.bin"/></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D440FEB-0B59-2D02-97BA-EAA8D92C2564}"/>
              </a:ext>
            </a:extLst>
          </p:cNvPr>
          <p:cNvGraphicFramePr>
            <a:graphicFrameLocks noChangeAspect="1"/>
          </p:cNvGraphicFramePr>
          <p:nvPr userDrawn="1">
            <p:custDataLst>
              <p:tags r:id="rId2"/>
            </p:custDataLst>
            <p:extLst>
              <p:ext uri="{D42A27DB-BD31-4B8C-83A1-F6EECF244321}">
                <p14:modId xmlns:p14="http://schemas.microsoft.com/office/powerpoint/2010/main" val="17703221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2057"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10" name="Google Shape;10;p2"/>
          <p:cNvSpPr txBox="1">
            <a:spLocks noGrp="1"/>
          </p:cNvSpPr>
          <p:nvPr>
            <p:ph type="ctrTitle"/>
          </p:nvPr>
        </p:nvSpPr>
        <p:spPr>
          <a:xfrm>
            <a:off x="2103120" y="744575"/>
            <a:ext cx="6729187"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solidFill>
                  <a:srgbClr val="D90014"/>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1" name="Google Shape;11;p2"/>
          <p:cNvSpPr txBox="1">
            <a:spLocks noGrp="1"/>
          </p:cNvSpPr>
          <p:nvPr>
            <p:ph type="subTitle" idx="1"/>
          </p:nvPr>
        </p:nvSpPr>
        <p:spPr>
          <a:xfrm>
            <a:off x="2103112" y="2834125"/>
            <a:ext cx="6729187"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solidFill>
                  <a:srgbClr val="1D3E7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5" name="Google Shape;56;p13">
            <a:extLst>
              <a:ext uri="{FF2B5EF4-FFF2-40B4-BE49-F238E27FC236}">
                <a16:creationId xmlns:a16="http://schemas.microsoft.com/office/drawing/2014/main" id="{ACEFD1D6-BB0F-5CFB-F7EA-9F93E6F772E9}"/>
              </a:ext>
            </a:extLst>
          </p:cNvPr>
          <p:cNvPicPr preferRelativeResize="0"/>
          <p:nvPr userDrawn="1"/>
        </p:nvPicPr>
        <p:blipFill>
          <a:blip r:embed="rId6">
            <a:alphaModFix/>
          </a:blip>
          <a:stretch>
            <a:fillRect/>
          </a:stretch>
        </p:blipFill>
        <p:spPr>
          <a:xfrm>
            <a:off x="311701" y="403501"/>
            <a:ext cx="1674951" cy="4336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1EDA982D-1383-DAC9-BF25-89D3A6303156}"/>
              </a:ext>
            </a:extLst>
          </p:cNvPr>
          <p:cNvGraphicFramePr>
            <a:graphicFrameLocks noChangeAspect="1"/>
          </p:cNvGraphicFramePr>
          <p:nvPr userDrawn="1">
            <p:custDataLst>
              <p:tags r:id="rId2"/>
            </p:custDataLst>
            <p:extLst>
              <p:ext uri="{D42A27DB-BD31-4B8C-83A1-F6EECF244321}">
                <p14:modId xmlns:p14="http://schemas.microsoft.com/office/powerpoint/2010/main" val="373632498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3081"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sz="2500">
                <a:solidFill>
                  <a:srgbClr val="1D3E71"/>
                </a:solidFill>
                <a:latin typeface="Didact Gothic" pitchFamily="2" charset="0"/>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grpSp>
        <p:nvGrpSpPr>
          <p:cNvPr id="2" name="Google Shape;63;p14">
            <a:extLst>
              <a:ext uri="{FF2B5EF4-FFF2-40B4-BE49-F238E27FC236}">
                <a16:creationId xmlns:a16="http://schemas.microsoft.com/office/drawing/2014/main" id="{3E818E13-D9F1-957D-FE80-968CE60765C2}"/>
              </a:ext>
            </a:extLst>
          </p:cNvPr>
          <p:cNvGrpSpPr/>
          <p:nvPr userDrawn="1"/>
        </p:nvGrpSpPr>
        <p:grpSpPr>
          <a:xfrm>
            <a:off x="325" y="4895250"/>
            <a:ext cx="9144000" cy="248400"/>
            <a:chOff x="325" y="4895250"/>
            <a:chExt cx="9144000" cy="248400"/>
          </a:xfrm>
        </p:grpSpPr>
        <p:sp>
          <p:nvSpPr>
            <p:cNvPr id="3" name="Google Shape;64;p14">
              <a:extLst>
                <a:ext uri="{FF2B5EF4-FFF2-40B4-BE49-F238E27FC236}">
                  <a16:creationId xmlns:a16="http://schemas.microsoft.com/office/drawing/2014/main" id="{65B2FD35-B7D6-1EF6-9C04-7AFDA17FDB77}"/>
                </a:ext>
              </a:extLst>
            </p:cNvPr>
            <p:cNvSpPr/>
            <p:nvPr/>
          </p:nvSpPr>
          <p:spPr>
            <a:xfrm>
              <a:off x="325" y="4895250"/>
              <a:ext cx="9144000" cy="248400"/>
            </a:xfrm>
            <a:prstGeom prst="rect">
              <a:avLst/>
            </a:pr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Google Shape;65;p14">
              <a:extLst>
                <a:ext uri="{FF2B5EF4-FFF2-40B4-BE49-F238E27FC236}">
                  <a16:creationId xmlns:a16="http://schemas.microsoft.com/office/drawing/2014/main" id="{E63B461F-022F-A99F-6D9F-B30A97010B29}"/>
                </a:ext>
              </a:extLst>
            </p:cNvPr>
            <p:cNvPicPr preferRelativeResize="0"/>
            <p:nvPr/>
          </p:nvPicPr>
          <p:blipFill>
            <a:blip r:embed="rId6">
              <a:alphaModFix/>
            </a:blip>
            <a:stretch>
              <a:fillRect/>
            </a:stretch>
          </p:blipFill>
          <p:spPr>
            <a:xfrm>
              <a:off x="56341" y="4924066"/>
              <a:ext cx="989500" cy="199575"/>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userDrawn="1">
  <p:cSld name="TITLE_ONLY">
    <p:spTree>
      <p:nvGrpSpPr>
        <p:cNvPr id="1" name="Shape 25"/>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00A8198F-5C3D-4CEE-251B-F9D57B2658AC}"/>
              </a:ext>
            </a:extLst>
          </p:cNvPr>
          <p:cNvGraphicFramePr>
            <a:graphicFrameLocks noChangeAspect="1"/>
          </p:cNvGraphicFramePr>
          <p:nvPr userDrawn="1">
            <p:custDataLst>
              <p:tags r:id="rId2"/>
            </p:custDataLst>
            <p:extLst>
              <p:ext uri="{D42A27DB-BD31-4B8C-83A1-F6EECF244321}">
                <p14:modId xmlns:p14="http://schemas.microsoft.com/office/powerpoint/2010/main" val="2140739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4105"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6" name="Google Shape;26;p6"/>
          <p:cNvSpPr txBox="1">
            <a:spLocks noGrp="1"/>
          </p:cNvSpPr>
          <p:nvPr>
            <p:ph type="title"/>
          </p:nvPr>
        </p:nvSpPr>
        <p:spPr>
          <a:xfrm>
            <a:off x="311700" y="220582"/>
            <a:ext cx="6197165"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solidFill>
                  <a:srgbClr val="1D3E7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2" name="Google Shape;63;p14">
            <a:extLst>
              <a:ext uri="{FF2B5EF4-FFF2-40B4-BE49-F238E27FC236}">
                <a16:creationId xmlns:a16="http://schemas.microsoft.com/office/drawing/2014/main" id="{705F67CE-0E91-EF4A-A993-20DEB45E659E}"/>
              </a:ext>
            </a:extLst>
          </p:cNvPr>
          <p:cNvGrpSpPr/>
          <p:nvPr userDrawn="1"/>
        </p:nvGrpSpPr>
        <p:grpSpPr>
          <a:xfrm>
            <a:off x="325" y="4895250"/>
            <a:ext cx="9144000" cy="248400"/>
            <a:chOff x="325" y="4895250"/>
            <a:chExt cx="9144000" cy="248400"/>
          </a:xfrm>
        </p:grpSpPr>
        <p:sp>
          <p:nvSpPr>
            <p:cNvPr id="3" name="Google Shape;64;p14">
              <a:extLst>
                <a:ext uri="{FF2B5EF4-FFF2-40B4-BE49-F238E27FC236}">
                  <a16:creationId xmlns:a16="http://schemas.microsoft.com/office/drawing/2014/main" id="{7AF240A1-57F6-24E6-F85A-498A92EE34B4}"/>
                </a:ext>
              </a:extLst>
            </p:cNvPr>
            <p:cNvSpPr/>
            <p:nvPr/>
          </p:nvSpPr>
          <p:spPr>
            <a:xfrm>
              <a:off x="325" y="4895250"/>
              <a:ext cx="9144000" cy="248400"/>
            </a:xfrm>
            <a:prstGeom prst="rect">
              <a:avLst/>
            </a:pr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Google Shape;65;p14">
              <a:extLst>
                <a:ext uri="{FF2B5EF4-FFF2-40B4-BE49-F238E27FC236}">
                  <a16:creationId xmlns:a16="http://schemas.microsoft.com/office/drawing/2014/main" id="{FB78EEDF-EE2B-3003-E774-92D803E0789F}"/>
                </a:ext>
              </a:extLst>
            </p:cNvPr>
            <p:cNvPicPr preferRelativeResize="0"/>
            <p:nvPr/>
          </p:nvPicPr>
          <p:blipFill>
            <a:blip r:embed="rId6">
              <a:alphaModFix/>
            </a:blip>
            <a:stretch>
              <a:fillRect/>
            </a:stretch>
          </p:blipFill>
          <p:spPr>
            <a:xfrm>
              <a:off x="56341" y="4924066"/>
              <a:ext cx="989500" cy="199575"/>
            </a:xfrm>
            <a:prstGeom prst="rect">
              <a:avLst/>
            </a:prstGeom>
            <a:noFill/>
            <a:ln>
              <a:noFill/>
            </a:ln>
          </p:spPr>
        </p:pic>
      </p:grpSp>
      <p:sp>
        <p:nvSpPr>
          <p:cNvPr id="5" name="Google Shape;80;p16">
            <a:extLst>
              <a:ext uri="{FF2B5EF4-FFF2-40B4-BE49-F238E27FC236}">
                <a16:creationId xmlns:a16="http://schemas.microsoft.com/office/drawing/2014/main" id="{35A8C04D-53D5-368F-C8B8-381307FBD5B6}"/>
              </a:ext>
            </a:extLst>
          </p:cNvPr>
          <p:cNvSpPr/>
          <p:nvPr userDrawn="1"/>
        </p:nvSpPr>
        <p:spPr>
          <a:xfrm>
            <a:off x="6567900" y="0"/>
            <a:ext cx="2576400" cy="4895100"/>
          </a:xfrm>
          <a:prstGeom prst="rect">
            <a:avLst/>
          </a:prstGeom>
          <a:solidFill>
            <a:srgbClr val="D9001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b="1" dirty="0">
              <a:solidFill>
                <a:schemeClr val="lt1"/>
              </a:solidFill>
              <a:latin typeface="Didact Gothic"/>
              <a:ea typeface="Didact Gothic"/>
              <a:cs typeface="Didact Gothic"/>
              <a:sym typeface="Didact Gothic"/>
            </a:endParaRPr>
          </a:p>
        </p:txBody>
      </p:sp>
      <p:sp>
        <p:nvSpPr>
          <p:cNvPr id="8" name="Google Shape;18;p4">
            <a:extLst>
              <a:ext uri="{FF2B5EF4-FFF2-40B4-BE49-F238E27FC236}">
                <a16:creationId xmlns:a16="http://schemas.microsoft.com/office/drawing/2014/main" id="{005DE204-21FA-E672-AB85-95B63CD81C1D}"/>
              </a:ext>
            </a:extLst>
          </p:cNvPr>
          <p:cNvSpPr txBox="1">
            <a:spLocks noGrp="1"/>
          </p:cNvSpPr>
          <p:nvPr>
            <p:ph type="body" idx="1"/>
          </p:nvPr>
        </p:nvSpPr>
        <p:spPr>
          <a:xfrm>
            <a:off x="311700" y="1152475"/>
            <a:ext cx="6197165"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9" name="Google Shape;18;p4">
            <a:extLst>
              <a:ext uri="{FF2B5EF4-FFF2-40B4-BE49-F238E27FC236}">
                <a16:creationId xmlns:a16="http://schemas.microsoft.com/office/drawing/2014/main" id="{B825C1F7-5303-2915-CF12-CD58BFB5263C}"/>
              </a:ext>
            </a:extLst>
          </p:cNvPr>
          <p:cNvSpPr txBox="1">
            <a:spLocks noGrp="1"/>
          </p:cNvSpPr>
          <p:nvPr>
            <p:ph type="body" idx="10"/>
          </p:nvPr>
        </p:nvSpPr>
        <p:spPr>
          <a:xfrm>
            <a:off x="6658495" y="256490"/>
            <a:ext cx="2371897" cy="4382012"/>
          </a:xfrm>
          <a:prstGeom prst="rect">
            <a:avLst/>
          </a:prstGeom>
        </p:spPr>
        <p:txBody>
          <a:bodyPr spcFirstLastPara="1" wrap="square" lIns="91425" tIns="91425" rIns="91425" bIns="91425" anchor="ctr" anchorCtr="0">
            <a:normAutofit/>
          </a:bodyPr>
          <a:lstStyle>
            <a:lvl1pPr marL="114300" lvl="0" indent="0">
              <a:spcBef>
                <a:spcPts val="0"/>
              </a:spcBef>
              <a:spcAft>
                <a:spcPts val="0"/>
              </a:spcAft>
              <a:buSzPts val="1800"/>
              <a:buNone/>
              <a:defRPr>
                <a:solidFill>
                  <a:schemeClr val="bg1"/>
                </a:solidFill>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4497C3C5-AD88-3C35-2A66-F950C681B17B}"/>
              </a:ext>
            </a:extLst>
          </p:cNvPr>
          <p:cNvGraphicFramePr>
            <a:graphicFrameLocks noChangeAspect="1"/>
          </p:cNvGraphicFramePr>
          <p:nvPr userDrawn="1">
            <p:custDataLst>
              <p:tags r:id="rId2"/>
            </p:custDataLst>
            <p:extLst>
              <p:ext uri="{D42A27DB-BD31-4B8C-83A1-F6EECF244321}">
                <p14:modId xmlns:p14="http://schemas.microsoft.com/office/powerpoint/2010/main" val="18201034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5129"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D011224-0B4E-03F2-4982-5D63C45C3F32}"/>
              </a:ext>
            </a:extLst>
          </p:cNvPr>
          <p:cNvSpPr>
            <a:spLocks noGrp="1"/>
          </p:cNvSpPr>
          <p:nvPr>
            <p:ph type="title"/>
          </p:nvPr>
        </p:nvSpPr>
        <p:spPr/>
        <p:txBody>
          <a:bodyPr vert="horz"/>
          <a:lstStyle>
            <a:lvl1pPr>
              <a:defRPr>
                <a:solidFill>
                  <a:srgbClr val="1D3E71"/>
                </a:solidFill>
              </a:defRPr>
            </a:lvl1pPr>
          </a:lstStyle>
          <a:p>
            <a:r>
              <a:rPr lang="en-US"/>
              <a:t>Click to edit Master title style</a:t>
            </a:r>
          </a:p>
        </p:txBody>
      </p:sp>
    </p:spTree>
    <p:extLst>
      <p:ext uri="{BB962C8B-B14F-4D97-AF65-F5344CB8AC3E}">
        <p14:creationId xmlns:p14="http://schemas.microsoft.com/office/powerpoint/2010/main" val="1582702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userDrawn="1">
  <p:cSld name="BLANK">
    <p:spTree>
      <p:nvGrpSpPr>
        <p:cNvPr id="1" name="Shape 48"/>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61827EBF-7187-6455-8552-8C7CB6A99BF4}"/>
              </a:ext>
            </a:extLst>
          </p:cNvPr>
          <p:cNvGraphicFramePr>
            <a:graphicFrameLocks noChangeAspect="1"/>
          </p:cNvGraphicFramePr>
          <p:nvPr userDrawn="1">
            <p:custDataLst>
              <p:tags r:id="rId2"/>
            </p:custDataLst>
            <p:extLst>
              <p:ext uri="{D42A27DB-BD31-4B8C-83A1-F6EECF244321}">
                <p14:modId xmlns:p14="http://schemas.microsoft.com/office/powerpoint/2010/main" val="14933865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6153"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 name="Google Shape;10;p2">
            <a:extLst>
              <a:ext uri="{FF2B5EF4-FFF2-40B4-BE49-F238E27FC236}">
                <a16:creationId xmlns:a16="http://schemas.microsoft.com/office/drawing/2014/main" id="{9BB314C3-649B-6342-11BC-A3AF34E8845B}"/>
              </a:ext>
            </a:extLst>
          </p:cNvPr>
          <p:cNvSpPr txBox="1">
            <a:spLocks noGrp="1"/>
          </p:cNvSpPr>
          <p:nvPr>
            <p:ph type="ctrTitle"/>
          </p:nvPr>
        </p:nvSpPr>
        <p:spPr>
          <a:xfrm>
            <a:off x="440576" y="744575"/>
            <a:ext cx="585216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solidFill>
                  <a:srgbClr val="D90014"/>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pic>
        <p:nvPicPr>
          <p:cNvPr id="3" name="Google Shape;56;p13">
            <a:extLst>
              <a:ext uri="{FF2B5EF4-FFF2-40B4-BE49-F238E27FC236}">
                <a16:creationId xmlns:a16="http://schemas.microsoft.com/office/drawing/2014/main" id="{ABB8FEF1-982D-B563-E5AB-D69EA701BCF1}"/>
              </a:ext>
            </a:extLst>
          </p:cNvPr>
          <p:cNvPicPr preferRelativeResize="0"/>
          <p:nvPr userDrawn="1"/>
        </p:nvPicPr>
        <p:blipFill>
          <a:blip r:embed="rId6">
            <a:alphaModFix/>
          </a:blip>
          <a:stretch>
            <a:fillRect/>
          </a:stretch>
        </p:blipFill>
        <p:spPr>
          <a:xfrm>
            <a:off x="6579498" y="403501"/>
            <a:ext cx="1674951" cy="4336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78CF1AEA-781E-C11D-44D0-60D755C2F791}"/>
              </a:ext>
            </a:extLst>
          </p:cNvPr>
          <p:cNvGraphicFramePr>
            <a:graphicFrameLocks noChangeAspect="1"/>
          </p:cNvGraphicFramePr>
          <p:nvPr userDrawn="1">
            <p:custDataLst>
              <p:tags r:id="rId2"/>
            </p:custDataLst>
            <p:extLst>
              <p:ext uri="{D42A27DB-BD31-4B8C-83A1-F6EECF244321}">
                <p14:modId xmlns:p14="http://schemas.microsoft.com/office/powerpoint/2010/main" val="204868742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7177" name="think-cell Slide" r:id="rId4" imgW="7772400" imgH="10058400" progId="TCLayout.ActiveDocument.1">
                  <p:embed/>
                </p:oleObj>
              </mc:Choice>
              <mc:Fallback>
                <p:oleObj name="think-cell Slide" r:id="rId4" imgW="7772400" imgH="10058400" progId="TCLayout.ActiveDocument.1">
                  <p:embed/>
                  <p:pic>
                    <p:nvPicPr>
                      <p:cNvPr id="0" name=""/>
                      <p:cNvPicPr/>
                      <p:nvPr/>
                    </p:nvPicPr>
                    <p:blipFill>
                      <a:blip r:embed="rId5"/>
                      <a:stretch>
                        <a:fillRect/>
                      </a:stretch>
                    </p:blipFill>
                    <p:spPr>
                      <a:xfrm>
                        <a:off x="1588" y="1588"/>
                        <a:ext cx="1227" cy="1588"/>
                      </a:xfrm>
                      <a:prstGeom prst="rect">
                        <a:avLst/>
                      </a:prstGeom>
                    </p:spPr>
                  </p:pic>
                </p:oleObj>
              </mc:Fallback>
            </mc:AlternateContent>
          </a:graphicData>
        </a:graphic>
      </p:graphicFrame>
      <p:pic>
        <p:nvPicPr>
          <p:cNvPr id="3" name="Google Shape;120;p21">
            <a:extLst>
              <a:ext uri="{FF2B5EF4-FFF2-40B4-BE49-F238E27FC236}">
                <a16:creationId xmlns:a16="http://schemas.microsoft.com/office/drawing/2014/main" id="{361553B9-8012-1D0C-2483-3B9212FC0283}"/>
              </a:ext>
            </a:extLst>
          </p:cNvPr>
          <p:cNvPicPr preferRelativeResize="0"/>
          <p:nvPr userDrawn="1"/>
        </p:nvPicPr>
        <p:blipFill rotWithShape="1">
          <a:blip r:embed="rId6">
            <a:alphaModFix amt="41000"/>
          </a:blip>
          <a:srcRect t="6208" r="25788" b="31142"/>
          <a:stretch/>
        </p:blipFill>
        <p:spPr>
          <a:xfrm>
            <a:off x="0" y="150"/>
            <a:ext cx="9144000" cy="5143500"/>
          </a:xfrm>
          <a:prstGeom prst="rect">
            <a:avLst/>
          </a:prstGeom>
          <a:noFill/>
          <a:ln>
            <a:noFill/>
          </a:ln>
        </p:spPr>
      </p:pic>
      <p:sp>
        <p:nvSpPr>
          <p:cNvPr id="2" name="Title 1">
            <a:extLst>
              <a:ext uri="{FF2B5EF4-FFF2-40B4-BE49-F238E27FC236}">
                <a16:creationId xmlns:a16="http://schemas.microsoft.com/office/drawing/2014/main" id="{ABBC6DF8-7651-C0F1-7C29-CE053964035B}"/>
              </a:ext>
            </a:extLst>
          </p:cNvPr>
          <p:cNvSpPr>
            <a:spLocks noGrp="1"/>
          </p:cNvSpPr>
          <p:nvPr>
            <p:ph type="title"/>
          </p:nvPr>
        </p:nvSpPr>
        <p:spPr>
          <a:xfrm>
            <a:off x="311700" y="445025"/>
            <a:ext cx="7219631" cy="572700"/>
          </a:xfrm>
        </p:spPr>
        <p:txBody>
          <a:bodyPr vert="horz"/>
          <a:lstStyle>
            <a:lvl1pPr>
              <a:defRPr>
                <a:solidFill>
                  <a:srgbClr val="1D3E71"/>
                </a:solidFill>
              </a:defRPr>
            </a:lvl1pPr>
          </a:lstStyle>
          <a:p>
            <a:r>
              <a:rPr lang="en-US" dirty="0"/>
              <a:t>Click to edit Master title style</a:t>
            </a:r>
          </a:p>
        </p:txBody>
      </p:sp>
      <p:grpSp>
        <p:nvGrpSpPr>
          <p:cNvPr id="6" name="Google Shape;63;p14">
            <a:extLst>
              <a:ext uri="{FF2B5EF4-FFF2-40B4-BE49-F238E27FC236}">
                <a16:creationId xmlns:a16="http://schemas.microsoft.com/office/drawing/2014/main" id="{2A121478-F69D-532E-F2BA-0DD61AF7FEB0}"/>
              </a:ext>
            </a:extLst>
          </p:cNvPr>
          <p:cNvGrpSpPr/>
          <p:nvPr userDrawn="1"/>
        </p:nvGrpSpPr>
        <p:grpSpPr>
          <a:xfrm>
            <a:off x="325" y="4895250"/>
            <a:ext cx="9144000" cy="248400"/>
            <a:chOff x="325" y="4895250"/>
            <a:chExt cx="9144000" cy="248400"/>
          </a:xfrm>
        </p:grpSpPr>
        <p:sp>
          <p:nvSpPr>
            <p:cNvPr id="7" name="Google Shape;64;p14">
              <a:extLst>
                <a:ext uri="{FF2B5EF4-FFF2-40B4-BE49-F238E27FC236}">
                  <a16:creationId xmlns:a16="http://schemas.microsoft.com/office/drawing/2014/main" id="{649B2FE9-6E99-0181-14DD-A483E29B7F26}"/>
                </a:ext>
              </a:extLst>
            </p:cNvPr>
            <p:cNvSpPr/>
            <p:nvPr/>
          </p:nvSpPr>
          <p:spPr>
            <a:xfrm>
              <a:off x="325" y="4895250"/>
              <a:ext cx="9144000" cy="248400"/>
            </a:xfrm>
            <a:prstGeom prst="rect">
              <a:avLst/>
            </a:pr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Google Shape;65;p14">
              <a:extLst>
                <a:ext uri="{FF2B5EF4-FFF2-40B4-BE49-F238E27FC236}">
                  <a16:creationId xmlns:a16="http://schemas.microsoft.com/office/drawing/2014/main" id="{33AE3274-C775-032F-76A1-C4FFE629FD96}"/>
                </a:ext>
              </a:extLst>
            </p:cNvPr>
            <p:cNvPicPr preferRelativeResize="0"/>
            <p:nvPr/>
          </p:nvPicPr>
          <p:blipFill>
            <a:blip r:embed="rId7">
              <a:alphaModFix/>
            </a:blip>
            <a:stretch>
              <a:fillRect/>
            </a:stretch>
          </p:blipFill>
          <p:spPr>
            <a:xfrm>
              <a:off x="56341" y="4924066"/>
              <a:ext cx="989500" cy="199575"/>
            </a:xfrm>
            <a:prstGeom prst="rect">
              <a:avLst/>
            </a:prstGeom>
            <a:noFill/>
            <a:ln>
              <a:noFill/>
            </a:ln>
          </p:spPr>
        </p:pic>
      </p:grpSp>
    </p:spTree>
    <p:extLst>
      <p:ext uri="{BB962C8B-B14F-4D97-AF65-F5344CB8AC3E}">
        <p14:creationId xmlns:p14="http://schemas.microsoft.com/office/powerpoint/2010/main" val="3894517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78CF1AEA-781E-C11D-44D0-60D755C2F791}"/>
              </a:ext>
            </a:extLst>
          </p:cNvPr>
          <p:cNvGraphicFramePr>
            <a:graphicFrameLocks noChangeAspect="1"/>
          </p:cNvGraphicFramePr>
          <p:nvPr userDrawn="1">
            <p:custDataLst>
              <p:tags r:id="rId2"/>
            </p:custDataLst>
            <p:extLst>
              <p:ext uri="{D42A27DB-BD31-4B8C-83A1-F6EECF244321}">
                <p14:modId xmlns:p14="http://schemas.microsoft.com/office/powerpoint/2010/main" val="206461323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8201" name="think-cell Slide" r:id="rId4" imgW="7772400" imgH="10058400" progId="TCLayout.ActiveDocument.1">
                  <p:embed/>
                </p:oleObj>
              </mc:Choice>
              <mc:Fallback>
                <p:oleObj name="think-cell Slide" r:id="rId4" imgW="7772400" imgH="10058400" progId="TCLayout.ActiveDocument.1">
                  <p:embed/>
                  <p:pic>
                    <p:nvPicPr>
                      <p:cNvPr id="5" name="Object 4" hidden="1">
                        <a:extLst>
                          <a:ext uri="{FF2B5EF4-FFF2-40B4-BE49-F238E27FC236}">
                            <a16:creationId xmlns:a16="http://schemas.microsoft.com/office/drawing/2014/main" id="{78CF1AEA-781E-C11D-44D0-60D755C2F791}"/>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pic>
        <p:nvPicPr>
          <p:cNvPr id="4" name="Google Shape;130;p22">
            <a:extLst>
              <a:ext uri="{FF2B5EF4-FFF2-40B4-BE49-F238E27FC236}">
                <a16:creationId xmlns:a16="http://schemas.microsoft.com/office/drawing/2014/main" id="{A47B464E-1C34-058A-2E17-AA801C4A24C1}"/>
              </a:ext>
            </a:extLst>
          </p:cNvPr>
          <p:cNvPicPr preferRelativeResize="0"/>
          <p:nvPr userDrawn="1"/>
        </p:nvPicPr>
        <p:blipFill rotWithShape="1">
          <a:blip r:embed="rId6">
            <a:alphaModFix amt="42000"/>
          </a:blip>
          <a:srcRect l="23608" t="16399" r="8494" b="7218"/>
          <a:stretch/>
        </p:blipFill>
        <p:spPr>
          <a:xfrm>
            <a:off x="0" y="0"/>
            <a:ext cx="9144000" cy="5143500"/>
          </a:xfrm>
          <a:prstGeom prst="rect">
            <a:avLst/>
          </a:prstGeom>
          <a:noFill/>
          <a:ln>
            <a:noFill/>
          </a:ln>
        </p:spPr>
      </p:pic>
      <p:sp>
        <p:nvSpPr>
          <p:cNvPr id="2" name="Title 1">
            <a:extLst>
              <a:ext uri="{FF2B5EF4-FFF2-40B4-BE49-F238E27FC236}">
                <a16:creationId xmlns:a16="http://schemas.microsoft.com/office/drawing/2014/main" id="{ABBC6DF8-7651-C0F1-7C29-CE053964035B}"/>
              </a:ext>
            </a:extLst>
          </p:cNvPr>
          <p:cNvSpPr>
            <a:spLocks noGrp="1"/>
          </p:cNvSpPr>
          <p:nvPr>
            <p:ph type="title"/>
          </p:nvPr>
        </p:nvSpPr>
        <p:spPr>
          <a:xfrm>
            <a:off x="311700" y="445025"/>
            <a:ext cx="7219631" cy="572700"/>
          </a:xfrm>
        </p:spPr>
        <p:txBody>
          <a:bodyPr vert="horz"/>
          <a:lstStyle>
            <a:lvl1pPr>
              <a:defRPr>
                <a:solidFill>
                  <a:srgbClr val="1D3E71"/>
                </a:solidFill>
              </a:defRPr>
            </a:lvl1pPr>
          </a:lstStyle>
          <a:p>
            <a:r>
              <a:rPr lang="en-US" dirty="0"/>
              <a:t>Click to edit Master title style</a:t>
            </a:r>
          </a:p>
        </p:txBody>
      </p:sp>
      <p:grpSp>
        <p:nvGrpSpPr>
          <p:cNvPr id="6" name="Google Shape;63;p14">
            <a:extLst>
              <a:ext uri="{FF2B5EF4-FFF2-40B4-BE49-F238E27FC236}">
                <a16:creationId xmlns:a16="http://schemas.microsoft.com/office/drawing/2014/main" id="{2A121478-F69D-532E-F2BA-0DD61AF7FEB0}"/>
              </a:ext>
            </a:extLst>
          </p:cNvPr>
          <p:cNvGrpSpPr/>
          <p:nvPr userDrawn="1"/>
        </p:nvGrpSpPr>
        <p:grpSpPr>
          <a:xfrm>
            <a:off x="325" y="4895250"/>
            <a:ext cx="9144000" cy="248400"/>
            <a:chOff x="325" y="4895250"/>
            <a:chExt cx="9144000" cy="248400"/>
          </a:xfrm>
        </p:grpSpPr>
        <p:sp>
          <p:nvSpPr>
            <p:cNvPr id="7" name="Google Shape;64;p14">
              <a:extLst>
                <a:ext uri="{FF2B5EF4-FFF2-40B4-BE49-F238E27FC236}">
                  <a16:creationId xmlns:a16="http://schemas.microsoft.com/office/drawing/2014/main" id="{649B2FE9-6E99-0181-14DD-A483E29B7F26}"/>
                </a:ext>
              </a:extLst>
            </p:cNvPr>
            <p:cNvSpPr/>
            <p:nvPr/>
          </p:nvSpPr>
          <p:spPr>
            <a:xfrm>
              <a:off x="325" y="4895250"/>
              <a:ext cx="9144000" cy="248400"/>
            </a:xfrm>
            <a:prstGeom prst="rect">
              <a:avLst/>
            </a:prstGeom>
            <a:solidFill>
              <a:srgbClr val="F8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Google Shape;65;p14">
              <a:extLst>
                <a:ext uri="{FF2B5EF4-FFF2-40B4-BE49-F238E27FC236}">
                  <a16:creationId xmlns:a16="http://schemas.microsoft.com/office/drawing/2014/main" id="{33AE3274-C775-032F-76A1-C4FFE629FD96}"/>
                </a:ext>
              </a:extLst>
            </p:cNvPr>
            <p:cNvPicPr preferRelativeResize="0"/>
            <p:nvPr/>
          </p:nvPicPr>
          <p:blipFill>
            <a:blip r:embed="rId7">
              <a:alphaModFix/>
            </a:blip>
            <a:stretch>
              <a:fillRect/>
            </a:stretch>
          </p:blipFill>
          <p:spPr>
            <a:xfrm>
              <a:off x="56341" y="4924066"/>
              <a:ext cx="989500" cy="199575"/>
            </a:xfrm>
            <a:prstGeom prst="rect">
              <a:avLst/>
            </a:prstGeom>
            <a:noFill/>
            <a:ln>
              <a:noFill/>
            </a:ln>
          </p:spPr>
        </p:pic>
      </p:grpSp>
    </p:spTree>
    <p:extLst>
      <p:ext uri="{BB962C8B-B14F-4D97-AF65-F5344CB8AC3E}">
        <p14:creationId xmlns:p14="http://schemas.microsoft.com/office/powerpoint/2010/main" val="2094963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oleObject" Target="../embeddings/oleObject1.bin"/><Relationship Id="rId5" Type="http://schemas.openxmlformats.org/officeDocument/2006/relationships/slideLayout" Target="../slideLayouts/slideLayout5.xml"/><Relationship Id="rId10"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976695BB-3730-2D95-BFE5-BCFEF7C558BC}"/>
              </a:ext>
            </a:extLst>
          </p:cNvPr>
          <p:cNvGraphicFramePr>
            <a:graphicFrameLocks noChangeAspect="1"/>
          </p:cNvGraphicFramePr>
          <p:nvPr userDrawn="1">
            <p:custDataLst>
              <p:tags r:id="rId10"/>
            </p:custDataLst>
            <p:extLst>
              <p:ext uri="{D42A27DB-BD31-4B8C-83A1-F6EECF244321}">
                <p14:modId xmlns:p14="http://schemas.microsoft.com/office/powerpoint/2010/main" val="381376544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033" name="think-cell Slide" r:id="rId11" imgW="7772400" imgH="10058400" progId="TCLayout.ActiveDocument.1">
                  <p:embed/>
                </p:oleObj>
              </mc:Choice>
              <mc:Fallback>
                <p:oleObj name="think-cell Slide" r:id="rId11" imgW="7772400" imgH="10058400" progId="TCLayout.ActiveDocument.1">
                  <p:embed/>
                  <p:pic>
                    <p:nvPicPr>
                      <p:cNvPr id="0" name=""/>
                      <p:cNvPicPr/>
                      <p:nvPr/>
                    </p:nvPicPr>
                    <p:blipFill>
                      <a:blip r:embed="rId12"/>
                      <a:stretch>
                        <a:fillRect/>
                      </a:stretch>
                    </p:blipFill>
                    <p:spPr>
                      <a:xfrm>
                        <a:off x="1588" y="1588"/>
                        <a:ext cx="1227" cy="1588"/>
                      </a:xfrm>
                      <a:prstGeom prst="rect">
                        <a:avLst/>
                      </a:prstGeom>
                    </p:spPr>
                  </p:pic>
                </p:oleObj>
              </mc:Fallback>
            </mc:AlternateContent>
          </a:graphicData>
        </a:graphic>
      </p:graphicFrame>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60" r:id="rId4"/>
    <p:sldLayoutId id="2147483658" r:id="rId5"/>
    <p:sldLayoutId id="2147483661" r:id="rId6"/>
    <p:sldLayoutId id="2147483662"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1" i="0" u="none" strike="noStrike" cap="none">
          <a:solidFill>
            <a:srgbClr val="1D3E71"/>
          </a:solidFill>
          <a:latin typeface="Didact Gothic" pitchFamily="2" charset="0"/>
          <a:ea typeface="Didact Gothic" pitchFamily="2"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Didact Gothic" pitchFamily="2" charset="0"/>
          <a:ea typeface="Didact Gothic" pitchFamily="2"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tags" Target="../tags/tag10.xml"/><Relationship Id="rId1" Type="http://schemas.openxmlformats.org/officeDocument/2006/relationships/vmlDrawing" Target="../drawings/vmlDrawing9.vml"/><Relationship Id="rId6" Type="http://schemas.openxmlformats.org/officeDocument/2006/relationships/image" Target="../media/image12.emf"/><Relationship Id="rId5" Type="http://schemas.openxmlformats.org/officeDocument/2006/relationships/oleObject" Target="../embeddings/oleObject9.bin"/><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docs.google.com/spreadsheets/d/141HISbmVuixx9cC-ulajYhoeoDZomhfK/edit?usp=sharing&amp;ouid=108433007974397532023&amp;rtpof=true&amp;sd=true" TargetMode="External"/><Relationship Id="rId2" Type="http://schemas.openxmlformats.org/officeDocument/2006/relationships/tags" Target="../tags/tag11.xml"/><Relationship Id="rId1" Type="http://schemas.openxmlformats.org/officeDocument/2006/relationships/vmlDrawing" Target="../drawings/vmlDrawing10.vml"/><Relationship Id="rId6" Type="http://schemas.openxmlformats.org/officeDocument/2006/relationships/image" Target="../media/image13.emf"/><Relationship Id="rId5" Type="http://schemas.openxmlformats.org/officeDocument/2006/relationships/oleObject" Target="../embeddings/oleObject10.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slideLayout" Target="../slideLayouts/slideLayout3.xml"/><Relationship Id="rId7" Type="http://schemas.openxmlformats.org/officeDocument/2006/relationships/image" Target="../media/image16.png"/><Relationship Id="rId2" Type="http://schemas.openxmlformats.org/officeDocument/2006/relationships/tags" Target="../tags/tag12.xml"/><Relationship Id="rId1" Type="http://schemas.openxmlformats.org/officeDocument/2006/relationships/vmlDrawing" Target="../drawings/vmlDrawing11.vml"/><Relationship Id="rId6" Type="http://schemas.openxmlformats.org/officeDocument/2006/relationships/image" Target="../media/image15.emf"/><Relationship Id="rId5" Type="http://schemas.openxmlformats.org/officeDocument/2006/relationships/oleObject" Target="../embeddings/oleObject11.bin"/><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9.png"/><Relationship Id="rId2" Type="http://schemas.openxmlformats.org/officeDocument/2006/relationships/tags" Target="../tags/tag13.xml"/><Relationship Id="rId1" Type="http://schemas.openxmlformats.org/officeDocument/2006/relationships/vmlDrawing" Target="../drawings/vmlDrawing12.vml"/><Relationship Id="rId6" Type="http://schemas.openxmlformats.org/officeDocument/2006/relationships/image" Target="../media/image18.emf"/><Relationship Id="rId5" Type="http://schemas.openxmlformats.org/officeDocument/2006/relationships/oleObject" Target="../embeddings/oleObject12.bin"/><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14.xml"/><Relationship Id="rId1" Type="http://schemas.openxmlformats.org/officeDocument/2006/relationships/vmlDrawing" Target="../drawings/vmlDrawing13.vml"/><Relationship Id="rId6" Type="http://schemas.openxmlformats.org/officeDocument/2006/relationships/image" Target="../media/image20.emf"/><Relationship Id="rId5" Type="http://schemas.openxmlformats.org/officeDocument/2006/relationships/oleObject" Target="../embeddings/oleObject13.bin"/><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53D39D72-3288-5BDB-CB9E-3788553DA462}"/>
              </a:ext>
            </a:extLst>
          </p:cNvPr>
          <p:cNvGraphicFramePr>
            <a:graphicFrameLocks noChangeAspect="1"/>
          </p:cNvGraphicFramePr>
          <p:nvPr>
            <p:custDataLst>
              <p:tags r:id="rId2"/>
            </p:custDataLst>
            <p:extLst>
              <p:ext uri="{D42A27DB-BD31-4B8C-83A1-F6EECF244321}">
                <p14:modId xmlns:p14="http://schemas.microsoft.com/office/powerpoint/2010/main" val="127010793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9226"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54" name="Google Shape;54;p13"/>
          <p:cNvSpPr txBox="1">
            <a:spLocks noGrp="1"/>
          </p:cNvSpPr>
          <p:nvPr>
            <p:ph type="ctrTitle"/>
          </p:nvPr>
        </p:nvSpPr>
        <p:spPr>
          <a:prstGeom prst="rect">
            <a:avLst/>
          </a:prstGeom>
        </p:spPr>
        <p:txBody>
          <a:bodyPr spcFirstLastPara="1" wrap="square" lIns="91425" tIns="91425" rIns="91425" bIns="91425" anchor="b" anchorCtr="0">
            <a:normAutofit/>
          </a:bodyPr>
          <a:lstStyle/>
          <a:p>
            <a:pPr lvl="0"/>
            <a:r>
              <a:rPr lang="en-GB" b="0" dirty="0"/>
              <a:t>Red Bull: Increasing Sales with EMRECo</a:t>
            </a:r>
            <a:endParaRPr b="1" dirty="0">
              <a:solidFill>
                <a:srgbClr val="D90015"/>
              </a:solidFill>
              <a:latin typeface="Didact Gothic"/>
              <a:ea typeface="Didact Gothic"/>
              <a:cs typeface="Didact Gothic"/>
              <a:sym typeface="Didact Gothic"/>
            </a:endParaRPr>
          </a:p>
        </p:txBody>
      </p:sp>
      <p:sp>
        <p:nvSpPr>
          <p:cNvPr id="55" name="Google Shape;55;p13"/>
          <p:cNvSpPr txBox="1">
            <a:spLocks noGrp="1"/>
          </p:cNvSpPr>
          <p:nvPr>
            <p:ph type="subTitle" idx="1"/>
          </p:nvPr>
        </p:nvSpPr>
        <p:spPr>
          <a:prstGeom prst="rect">
            <a:avLst/>
          </a:prstGeom>
        </p:spPr>
        <p:txBody>
          <a:bodyPr spcFirstLastPara="1" wrap="square" lIns="91425" tIns="91425" rIns="91425" bIns="91425" anchor="t" anchorCtr="0">
            <a:normAutofit fontScale="85000" lnSpcReduction="20000"/>
          </a:bodyPr>
          <a:lstStyle/>
          <a:p>
            <a:pPr marL="0" lvl="0" indent="0"/>
            <a:r>
              <a:rPr lang="en-GB" dirty="0"/>
              <a:t>Recommendations for Improving Our Relationship and Growing Our Business</a:t>
            </a:r>
            <a:endParaRPr dirty="0">
              <a:solidFill>
                <a:srgbClr val="1D3E71"/>
              </a:solidFill>
              <a:latin typeface="Didact Gothic"/>
              <a:ea typeface="Didact Gothic"/>
              <a:cs typeface="Didact Gothic"/>
              <a:sym typeface="Didact Gothic"/>
            </a:endParaRPr>
          </a:p>
        </p:txBody>
      </p:sp>
      <p:pic>
        <p:nvPicPr>
          <p:cNvPr id="56" name="Google Shape;56;p13"/>
          <p:cNvPicPr preferRelativeResize="0"/>
          <p:nvPr/>
        </p:nvPicPr>
        <p:blipFill>
          <a:blip r:embed="rId7">
            <a:alphaModFix/>
          </a:blip>
          <a:stretch>
            <a:fillRect/>
          </a:stretch>
        </p:blipFill>
        <p:spPr>
          <a:xfrm>
            <a:off x="311701" y="403501"/>
            <a:ext cx="1674951" cy="4336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5A33C460-3E34-17FE-E9C9-4A8E3112ACFF}"/>
              </a:ext>
            </a:extLst>
          </p:cNvPr>
          <p:cNvGraphicFramePr>
            <a:graphicFrameLocks noChangeAspect="1"/>
          </p:cNvGraphicFramePr>
          <p:nvPr>
            <p:custDataLst>
              <p:tags r:id="rId2"/>
            </p:custDataLst>
            <p:extLst>
              <p:ext uri="{D42A27DB-BD31-4B8C-83A1-F6EECF244321}">
                <p14:modId xmlns:p14="http://schemas.microsoft.com/office/powerpoint/2010/main" val="14577625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025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solidFill>
                  <a:srgbClr val="1D3E71"/>
                </a:solidFill>
                <a:latin typeface="Didact Gothic"/>
                <a:ea typeface="Didact Gothic"/>
                <a:cs typeface="Didact Gothic"/>
                <a:sym typeface="Didact Gothic"/>
              </a:rPr>
              <a:t>Executive summary</a:t>
            </a:r>
            <a:endParaRPr b="1" dirty="0">
              <a:solidFill>
                <a:srgbClr val="1D3E71"/>
              </a:solidFill>
              <a:latin typeface="Didact Gothic"/>
              <a:ea typeface="Didact Gothic"/>
              <a:cs typeface="Didact Gothic"/>
              <a:sym typeface="Didact Gothic"/>
            </a:endParaRPr>
          </a:p>
        </p:txBody>
      </p:sp>
      <p:sp>
        <p:nvSpPr>
          <p:cNvPr id="62" name="Google Shape;62;p14"/>
          <p:cNvSpPr txBox="1">
            <a:spLocks noGrp="1"/>
          </p:cNvSpPr>
          <p:nvPr>
            <p:ph type="body" idx="1"/>
          </p:nvPr>
        </p:nvSpPr>
        <p:spPr>
          <a:xfrm>
            <a:off x="311700" y="1017725"/>
            <a:ext cx="8520600" cy="3075644"/>
          </a:xfrm>
          <a:prstGeom prst="rect">
            <a:avLst/>
          </a:prstGeom>
        </p:spPr>
        <p:txBody>
          <a:bodyPr spcFirstLastPara="1" wrap="square" lIns="91425" tIns="91425" rIns="91425" bIns="91425" anchor="t" anchorCtr="0">
            <a:normAutofit fontScale="85000" lnSpcReduction="10000"/>
          </a:bodyPr>
          <a:lstStyle/>
          <a:p>
            <a:pPr marL="114300" indent="0">
              <a:buNone/>
            </a:pPr>
            <a:r>
              <a:rPr lang="en-GB" b="1" dirty="0">
                <a:solidFill>
                  <a:schemeClr val="tx1"/>
                </a:solidFill>
              </a:rPr>
              <a:t>Red Bull - Key Account Manager Recommendations</a:t>
            </a:r>
            <a:br>
              <a:rPr lang="en-GB" b="1" dirty="0">
                <a:solidFill>
                  <a:schemeClr val="tx1"/>
                </a:solidFill>
              </a:rPr>
            </a:br>
            <a:endParaRPr lang="en-GB" b="1" dirty="0">
              <a:solidFill>
                <a:schemeClr val="tx1"/>
              </a:solidFill>
            </a:endParaRPr>
          </a:p>
          <a:p>
            <a:r>
              <a:rPr lang="en-GB" dirty="0">
                <a:solidFill>
                  <a:schemeClr val="tx1"/>
                </a:solidFill>
              </a:rPr>
              <a:t>Increase our presence in these stores. We are currently not present in a third of their stores. This will allow us to reach more customers and increase sales.</a:t>
            </a:r>
          </a:p>
          <a:p>
            <a:r>
              <a:rPr lang="en-GB" dirty="0">
                <a:solidFill>
                  <a:schemeClr val="tx1"/>
                </a:solidFill>
              </a:rPr>
              <a:t>Replace aging ColaCo coolers with Red Bull coolers. Our coolers generate more sales than ColaCo coolers, on average $1,350 versus $800. Replacing aging ColaCo coolers with our Red Bull coolers will lead to increased sales.</a:t>
            </a:r>
          </a:p>
          <a:p>
            <a:r>
              <a:rPr lang="en-GB" dirty="0">
                <a:solidFill>
                  <a:schemeClr val="tx1"/>
                </a:solidFill>
              </a:rPr>
              <a:t>Highlight our superior margins. Red Bull margins are 35%, which is 15 percentage points higher than ColaCo. This should be very enticing to them, especially since their own data shows that their Red Bull margins grow with an increase in unit sales.</a:t>
            </a:r>
          </a:p>
          <a:p>
            <a:r>
              <a:rPr lang="en-GB" dirty="0">
                <a:solidFill>
                  <a:schemeClr val="tx1"/>
                </a:solidFill>
              </a:rPr>
              <a:t>Assess inventory levels. EMRECo is also concerned about inventory levels. I will talk to their category manager to see if this is an area of opportunity for us.</a:t>
            </a:r>
          </a:p>
        </p:txBody>
      </p:sp>
      <p:sp>
        <p:nvSpPr>
          <p:cNvPr id="3" name="Rectangle 2">
            <a:extLst>
              <a:ext uri="{FF2B5EF4-FFF2-40B4-BE49-F238E27FC236}">
                <a16:creationId xmlns:a16="http://schemas.microsoft.com/office/drawing/2014/main" id="{5C3CFFD5-29F0-4D64-8860-031773F03070}"/>
              </a:ext>
            </a:extLst>
          </p:cNvPr>
          <p:cNvSpPr/>
          <p:nvPr/>
        </p:nvSpPr>
        <p:spPr>
          <a:xfrm>
            <a:off x="311700" y="4125775"/>
            <a:ext cx="2618024" cy="307777"/>
          </a:xfrm>
          <a:prstGeom prst="rect">
            <a:avLst/>
          </a:prstGeom>
        </p:spPr>
        <p:txBody>
          <a:bodyPr wrap="none">
            <a:spAutoFit/>
          </a:bodyPr>
          <a:lstStyle/>
          <a:p>
            <a:pPr marL="114300" indent="0">
              <a:buNone/>
            </a:pPr>
            <a:r>
              <a:rPr lang="en-GB" dirty="0">
                <a:solidFill>
                  <a:schemeClr val="tx1"/>
                </a:solidFill>
                <a:latin typeface="Didact Gothic"/>
                <a:ea typeface="Didact Gothic"/>
                <a:cs typeface="Didact Gothic"/>
                <a:sym typeface="Didact Gothic"/>
                <a:hlinkClick r:id="rId7"/>
              </a:rPr>
              <a:t>Click on link to access the data</a:t>
            </a:r>
            <a:endParaRPr lang="en-GB" dirty="0">
              <a:solidFill>
                <a:schemeClr val="tx1"/>
              </a:solidFill>
              <a:latin typeface="Didact Gothic"/>
              <a:ea typeface="Didact Gothic"/>
              <a:cs typeface="Didact Gothic"/>
              <a:sym typeface="Didact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5324716" cy="572700"/>
          </a:xfrm>
          <a:prstGeom prst="rect">
            <a:avLst/>
          </a:prstGeom>
        </p:spPr>
        <p:txBody>
          <a:bodyPr spcFirstLastPara="1" wrap="square" lIns="91425" tIns="91425" rIns="91425" bIns="91425" anchor="t" anchorCtr="0">
            <a:normAutofit/>
          </a:bodyPr>
          <a:lstStyle/>
          <a:p>
            <a:pPr lvl="0"/>
            <a:r>
              <a:rPr lang="en-IN" b="0"/>
              <a:t>Red Bull / EMRECo relationship:</a:t>
            </a:r>
            <a:endParaRPr b="1" dirty="0">
              <a:solidFill>
                <a:srgbClr val="1D3E71"/>
              </a:solidFill>
              <a:latin typeface="Didact Gothic"/>
              <a:ea typeface="Didact Gothic"/>
              <a:cs typeface="Didact Gothic"/>
              <a:sym typeface="Didact Gothic"/>
            </a:endParaRPr>
          </a:p>
        </p:txBody>
      </p:sp>
      <p:sp>
        <p:nvSpPr>
          <p:cNvPr id="71" name="Google Shape;71;p15"/>
          <p:cNvSpPr txBox="1">
            <a:spLocks noGrp="1"/>
          </p:cNvSpPr>
          <p:nvPr>
            <p:ph type="body" idx="1"/>
          </p:nvPr>
        </p:nvSpPr>
        <p:spPr>
          <a:xfrm>
            <a:off x="311700" y="1152475"/>
            <a:ext cx="5589038" cy="2776588"/>
          </a:xfrm>
          <a:prstGeom prst="rect">
            <a:avLst/>
          </a:prstGeom>
        </p:spPr>
        <p:txBody>
          <a:bodyPr spcFirstLastPara="1" wrap="square" lIns="91425" tIns="91425" rIns="91425" bIns="91425" anchor="t" anchorCtr="0">
            <a:normAutofit/>
          </a:bodyPr>
          <a:lstStyle/>
          <a:p>
            <a:r>
              <a:rPr lang="en-GB" b="1" dirty="0">
                <a:solidFill>
                  <a:schemeClr val="tx1"/>
                </a:solidFill>
              </a:rPr>
              <a:t>Margins:</a:t>
            </a:r>
            <a:r>
              <a:rPr lang="en-GB" dirty="0">
                <a:solidFill>
                  <a:schemeClr val="tx1"/>
                </a:solidFill>
              </a:rPr>
              <a:t> Red Bull margins are 35%, which is 15 percentage points higher than ColaCo's.</a:t>
            </a:r>
          </a:p>
          <a:p>
            <a:r>
              <a:rPr lang="en-GB" b="1" dirty="0">
                <a:solidFill>
                  <a:schemeClr val="tx1"/>
                </a:solidFill>
              </a:rPr>
              <a:t>Total sales:</a:t>
            </a:r>
            <a:r>
              <a:rPr lang="en-GB" dirty="0">
                <a:solidFill>
                  <a:schemeClr val="tx1"/>
                </a:solidFill>
              </a:rPr>
              <a:t> EMRECo currently stocks Red Bull in over 500 of their stores, and Red Bull sales in these stores are averaging $1,350 per store.</a:t>
            </a:r>
          </a:p>
          <a:p>
            <a:r>
              <a:rPr lang="en-GB" b="1" dirty="0">
                <a:solidFill>
                  <a:schemeClr val="tx1"/>
                </a:solidFill>
              </a:rPr>
              <a:t>Questions / concerns:</a:t>
            </a:r>
            <a:r>
              <a:rPr lang="en-GB" dirty="0">
                <a:solidFill>
                  <a:schemeClr val="tx1"/>
                </a:solidFill>
              </a:rPr>
              <a:t> EMRECo has expressed concerns about margins, inventory levels, and the aging of their ColaCo coolers.</a:t>
            </a:r>
            <a:endParaRPr dirty="0">
              <a:solidFill>
                <a:schemeClr val="tx1"/>
              </a:solidFill>
              <a:latin typeface="Didact Gothic"/>
              <a:ea typeface="Didact Gothic"/>
              <a:cs typeface="Didact Gothic"/>
              <a:sym typeface="Didact Gothic"/>
            </a:endParaRPr>
          </a:p>
        </p:txBody>
      </p:sp>
      <p:sp>
        <p:nvSpPr>
          <p:cNvPr id="2" name="Rectangle 1">
            <a:extLst>
              <a:ext uri="{FF2B5EF4-FFF2-40B4-BE49-F238E27FC236}">
                <a16:creationId xmlns:a16="http://schemas.microsoft.com/office/drawing/2014/main" id="{0FC4B297-92AC-49F9-B42F-3EEAD1F2AA36}"/>
              </a:ext>
            </a:extLst>
          </p:cNvPr>
          <p:cNvSpPr/>
          <p:nvPr/>
        </p:nvSpPr>
        <p:spPr>
          <a:xfrm>
            <a:off x="6732038" y="491653"/>
            <a:ext cx="2100262" cy="609398"/>
          </a:xfrm>
          <a:prstGeom prst="rect">
            <a:avLst/>
          </a:prstGeom>
        </p:spPr>
        <p:txBody>
          <a:bodyPr wrap="square">
            <a:spAutoFit/>
          </a:bodyPr>
          <a:lstStyle/>
          <a:p>
            <a:pPr marL="12700" marR="5080">
              <a:lnSpc>
                <a:spcPct val="80000"/>
              </a:lnSpc>
              <a:spcBef>
                <a:spcPts val="459"/>
              </a:spcBef>
            </a:pPr>
            <a:r>
              <a:rPr lang="en-GB" spc="-10" dirty="0">
                <a:latin typeface="Trebuchet MS"/>
                <a:cs typeface="Trebuchet MS"/>
              </a:rPr>
              <a:t>Red</a:t>
            </a:r>
            <a:r>
              <a:rPr lang="en-GB" spc="180" dirty="0">
                <a:latin typeface="Trebuchet MS"/>
                <a:cs typeface="Trebuchet MS"/>
              </a:rPr>
              <a:t> </a:t>
            </a:r>
            <a:r>
              <a:rPr lang="en-GB" spc="-70" dirty="0">
                <a:latin typeface="Trebuchet MS"/>
                <a:cs typeface="Trebuchet MS"/>
              </a:rPr>
              <a:t>Bull</a:t>
            </a:r>
            <a:r>
              <a:rPr lang="en-GB" spc="-120" dirty="0">
                <a:latin typeface="Trebuchet MS"/>
                <a:cs typeface="Trebuchet MS"/>
              </a:rPr>
              <a:t> </a:t>
            </a:r>
            <a:r>
              <a:rPr lang="en-GB" dirty="0">
                <a:latin typeface="Trebuchet MS"/>
                <a:cs typeface="Trebuchet MS"/>
              </a:rPr>
              <a:t>margins</a:t>
            </a:r>
            <a:r>
              <a:rPr lang="en-GB" spc="-120" dirty="0">
                <a:latin typeface="Trebuchet MS"/>
                <a:cs typeface="Trebuchet MS"/>
              </a:rPr>
              <a:t> </a:t>
            </a:r>
            <a:r>
              <a:rPr lang="en-GB" spc="-60" dirty="0">
                <a:latin typeface="Trebuchet MS"/>
                <a:cs typeface="Trebuchet MS"/>
              </a:rPr>
              <a:t>outperform  </a:t>
            </a:r>
            <a:r>
              <a:rPr lang="en-GB" u="heavy" spc="-15" dirty="0">
                <a:uFill>
                  <a:solidFill>
                    <a:srgbClr val="000000"/>
                  </a:solidFill>
                </a:uFill>
                <a:latin typeface="Trebuchet MS"/>
                <a:cs typeface="Trebuchet MS"/>
              </a:rPr>
              <a:t>ColaC</a:t>
            </a:r>
            <a:r>
              <a:rPr lang="en-GB" u="heavy" spc="-10" dirty="0">
                <a:uFill>
                  <a:solidFill>
                    <a:srgbClr val="000000"/>
                  </a:solidFill>
                </a:uFill>
                <a:latin typeface="Trebuchet MS"/>
                <a:cs typeface="Trebuchet MS"/>
              </a:rPr>
              <a:t>o</a:t>
            </a:r>
            <a:r>
              <a:rPr lang="en-GB" u="heavy" spc="-120" dirty="0">
                <a:uFill>
                  <a:solidFill>
                    <a:srgbClr val="000000"/>
                  </a:solidFill>
                </a:uFill>
                <a:latin typeface="Trebuchet MS"/>
                <a:cs typeface="Trebuchet MS"/>
              </a:rPr>
              <a:t> </a:t>
            </a:r>
            <a:r>
              <a:rPr lang="en-GB" u="heavy" spc="5" dirty="0">
                <a:uFill>
                  <a:solidFill>
                    <a:srgbClr val="000000"/>
                  </a:solidFill>
                </a:uFill>
                <a:latin typeface="Trebuchet MS"/>
                <a:cs typeface="Trebuchet MS"/>
              </a:rPr>
              <a:t>b</a:t>
            </a:r>
            <a:r>
              <a:rPr lang="en-GB" u="heavy" spc="-70" dirty="0">
                <a:uFill>
                  <a:solidFill>
                    <a:srgbClr val="000000"/>
                  </a:solidFill>
                </a:uFill>
                <a:latin typeface="Trebuchet MS"/>
                <a:cs typeface="Trebuchet MS"/>
              </a:rPr>
              <a:t>y</a:t>
            </a:r>
            <a:r>
              <a:rPr lang="en-GB" u="heavy" spc="-120" dirty="0">
                <a:uFill>
                  <a:solidFill>
                    <a:srgbClr val="000000"/>
                  </a:solidFill>
                </a:uFill>
                <a:latin typeface="Trebuchet MS"/>
                <a:cs typeface="Trebuchet MS"/>
              </a:rPr>
              <a:t> </a:t>
            </a:r>
            <a:r>
              <a:rPr lang="en-GB" u="heavy" spc="-170" dirty="0">
                <a:uFill>
                  <a:solidFill>
                    <a:srgbClr val="000000"/>
                  </a:solidFill>
                </a:uFill>
                <a:latin typeface="Trebuchet MS"/>
                <a:cs typeface="Trebuchet MS"/>
              </a:rPr>
              <a:t>1</a:t>
            </a:r>
            <a:r>
              <a:rPr lang="en-GB" u="heavy" spc="50" dirty="0">
                <a:uFill>
                  <a:solidFill>
                    <a:srgbClr val="000000"/>
                  </a:solidFill>
                </a:uFill>
                <a:latin typeface="Trebuchet MS"/>
                <a:cs typeface="Trebuchet MS"/>
              </a:rPr>
              <a:t>5</a:t>
            </a:r>
            <a:r>
              <a:rPr lang="en-GB" u="heavy" spc="-120" dirty="0">
                <a:uFill>
                  <a:solidFill>
                    <a:srgbClr val="000000"/>
                  </a:solidFill>
                </a:uFill>
                <a:latin typeface="Trebuchet MS"/>
                <a:cs typeface="Trebuchet MS"/>
              </a:rPr>
              <a:t> </a:t>
            </a:r>
            <a:r>
              <a:rPr lang="en-GB" u="heavy" spc="-40" dirty="0">
                <a:uFill>
                  <a:solidFill>
                    <a:srgbClr val="000000"/>
                  </a:solidFill>
                </a:uFill>
                <a:latin typeface="Trebuchet MS"/>
                <a:cs typeface="Trebuchet MS"/>
              </a:rPr>
              <a:t>pe</a:t>
            </a:r>
            <a:r>
              <a:rPr lang="en-GB" u="heavy" spc="-45" dirty="0">
                <a:uFill>
                  <a:solidFill>
                    <a:srgbClr val="000000"/>
                  </a:solidFill>
                </a:uFill>
                <a:latin typeface="Trebuchet MS"/>
                <a:cs typeface="Trebuchet MS"/>
              </a:rPr>
              <a:t>r</a:t>
            </a:r>
            <a:r>
              <a:rPr lang="en-GB" u="heavy" spc="-20" dirty="0">
                <a:uFill>
                  <a:solidFill>
                    <a:srgbClr val="000000"/>
                  </a:solidFill>
                </a:uFill>
                <a:latin typeface="Trebuchet MS"/>
                <a:cs typeface="Trebuchet MS"/>
              </a:rPr>
              <a:t>centag</a:t>
            </a:r>
            <a:r>
              <a:rPr lang="en-GB" u="heavy" spc="-35" dirty="0">
                <a:uFill>
                  <a:solidFill>
                    <a:srgbClr val="000000"/>
                  </a:solidFill>
                </a:uFill>
                <a:latin typeface="Trebuchet MS"/>
                <a:cs typeface="Trebuchet MS"/>
              </a:rPr>
              <a:t>e</a:t>
            </a:r>
            <a:r>
              <a:rPr lang="en-GB" u="heavy" spc="-120" dirty="0">
                <a:uFill>
                  <a:solidFill>
                    <a:srgbClr val="000000"/>
                  </a:solidFill>
                </a:uFill>
                <a:latin typeface="Trebuchet MS"/>
                <a:cs typeface="Trebuchet MS"/>
              </a:rPr>
              <a:t> </a:t>
            </a:r>
            <a:r>
              <a:rPr lang="en-GB" u="heavy" spc="-25" dirty="0">
                <a:uFill>
                  <a:solidFill>
                    <a:srgbClr val="000000"/>
                  </a:solidFill>
                </a:uFill>
                <a:latin typeface="Trebuchet MS"/>
                <a:cs typeface="Trebuchet MS"/>
              </a:rPr>
              <a:t>points</a:t>
            </a:r>
            <a:endParaRPr lang="en-GB" dirty="0">
              <a:latin typeface="Trebuchet MS"/>
              <a:cs typeface="Trebuchet MS"/>
            </a:endParaRPr>
          </a:p>
        </p:txBody>
      </p:sp>
      <p:sp>
        <p:nvSpPr>
          <p:cNvPr id="3" name="Rectangle 2">
            <a:extLst>
              <a:ext uri="{FF2B5EF4-FFF2-40B4-BE49-F238E27FC236}">
                <a16:creationId xmlns:a16="http://schemas.microsoft.com/office/drawing/2014/main" id="{9ABA0705-0B6A-4B0C-9652-30B142800EBD}"/>
              </a:ext>
            </a:extLst>
          </p:cNvPr>
          <p:cNvSpPr/>
          <p:nvPr/>
        </p:nvSpPr>
        <p:spPr>
          <a:xfrm>
            <a:off x="6725841" y="3152229"/>
            <a:ext cx="2350293" cy="609398"/>
          </a:xfrm>
          <a:prstGeom prst="rect">
            <a:avLst/>
          </a:prstGeom>
        </p:spPr>
        <p:txBody>
          <a:bodyPr wrap="square">
            <a:spAutoFit/>
          </a:bodyPr>
          <a:lstStyle/>
          <a:p>
            <a:pPr marL="12700" marR="5080">
              <a:lnSpc>
                <a:spcPct val="80000"/>
              </a:lnSpc>
              <a:spcBef>
                <a:spcPts val="459"/>
              </a:spcBef>
            </a:pPr>
            <a:r>
              <a:rPr lang="en-GB" spc="-10" dirty="0">
                <a:latin typeface="Trebuchet MS"/>
                <a:cs typeface="Trebuchet MS"/>
              </a:rPr>
              <a:t>Red</a:t>
            </a:r>
            <a:r>
              <a:rPr lang="en-GB" spc="180" dirty="0">
                <a:latin typeface="Trebuchet MS"/>
                <a:cs typeface="Trebuchet MS"/>
              </a:rPr>
              <a:t> </a:t>
            </a:r>
            <a:r>
              <a:rPr lang="en-GB" spc="-70" dirty="0">
                <a:latin typeface="Trebuchet MS"/>
                <a:cs typeface="Trebuchet MS"/>
              </a:rPr>
              <a:t>Bull</a:t>
            </a:r>
            <a:r>
              <a:rPr lang="en-GB" spc="-120" dirty="0">
                <a:latin typeface="Trebuchet MS"/>
                <a:cs typeface="Trebuchet MS"/>
              </a:rPr>
              <a:t> </a:t>
            </a:r>
            <a:r>
              <a:rPr lang="en-GB" spc="40" dirty="0">
                <a:latin typeface="Trebuchet MS"/>
                <a:cs typeface="Trebuchet MS"/>
              </a:rPr>
              <a:t>has</a:t>
            </a:r>
            <a:r>
              <a:rPr lang="en-GB" spc="-120" dirty="0">
                <a:latin typeface="Trebuchet MS"/>
                <a:cs typeface="Trebuchet MS"/>
              </a:rPr>
              <a:t> </a:t>
            </a:r>
            <a:r>
              <a:rPr lang="en-GB" spc="-50" dirty="0">
                <a:latin typeface="Trebuchet MS"/>
                <a:cs typeface="Trebuchet MS"/>
              </a:rPr>
              <a:t>deli</a:t>
            </a:r>
            <a:r>
              <a:rPr lang="en-GB" spc="-85" dirty="0">
                <a:latin typeface="Trebuchet MS"/>
                <a:cs typeface="Trebuchet MS"/>
              </a:rPr>
              <a:t>v</a:t>
            </a:r>
            <a:r>
              <a:rPr lang="en-GB" spc="-65" dirty="0">
                <a:latin typeface="Trebuchet MS"/>
                <a:cs typeface="Trebuchet MS"/>
              </a:rPr>
              <a:t>e</a:t>
            </a:r>
            <a:r>
              <a:rPr lang="en-GB" spc="-60" dirty="0">
                <a:latin typeface="Trebuchet MS"/>
                <a:cs typeface="Trebuchet MS"/>
              </a:rPr>
              <a:t>r</a:t>
            </a:r>
            <a:r>
              <a:rPr lang="en-GB" spc="-15" dirty="0">
                <a:latin typeface="Trebuchet MS"/>
                <a:cs typeface="Trebuchet MS"/>
              </a:rPr>
              <a:t>ed</a:t>
            </a:r>
            <a:r>
              <a:rPr lang="en-GB" spc="-120" dirty="0">
                <a:latin typeface="Trebuchet MS"/>
                <a:cs typeface="Trebuchet MS"/>
              </a:rPr>
              <a:t> </a:t>
            </a:r>
            <a:r>
              <a:rPr lang="en-GB" spc="-60" dirty="0">
                <a:latin typeface="Trebuchet MS"/>
                <a:cs typeface="Trebuchet MS"/>
              </a:rPr>
              <a:t>st</a:t>
            </a:r>
            <a:r>
              <a:rPr lang="en-GB" spc="-70" dirty="0">
                <a:latin typeface="Trebuchet MS"/>
                <a:cs typeface="Trebuchet MS"/>
              </a:rPr>
              <a:t>r</a:t>
            </a:r>
            <a:r>
              <a:rPr lang="en-GB" spc="15" dirty="0">
                <a:latin typeface="Trebuchet MS"/>
                <a:cs typeface="Trebuchet MS"/>
              </a:rPr>
              <a:t>ong  </a:t>
            </a:r>
            <a:r>
              <a:rPr lang="en-GB" u="heavy" spc="-90" dirty="0">
                <a:uFill>
                  <a:solidFill>
                    <a:srgbClr val="000000"/>
                  </a:solidFill>
                </a:uFill>
                <a:latin typeface="Trebuchet MS"/>
                <a:cs typeface="Trebuchet MS"/>
              </a:rPr>
              <a:t>r</a:t>
            </a:r>
            <a:r>
              <a:rPr lang="en-GB" u="heavy" spc="-60" dirty="0">
                <a:uFill>
                  <a:solidFill>
                    <a:srgbClr val="000000"/>
                  </a:solidFill>
                </a:uFill>
                <a:latin typeface="Trebuchet MS"/>
                <a:cs typeface="Trebuchet MS"/>
              </a:rPr>
              <a:t>esult</a:t>
            </a:r>
            <a:r>
              <a:rPr lang="en-GB" u="heavy" spc="85" dirty="0">
                <a:uFill>
                  <a:solidFill>
                    <a:srgbClr val="000000"/>
                  </a:solidFill>
                </a:uFill>
                <a:latin typeface="Trebuchet MS"/>
                <a:cs typeface="Trebuchet MS"/>
              </a:rPr>
              <a:t>s</a:t>
            </a:r>
            <a:r>
              <a:rPr lang="en-GB" u="heavy" spc="-120" dirty="0">
                <a:uFill>
                  <a:solidFill>
                    <a:srgbClr val="000000"/>
                  </a:solidFill>
                </a:uFill>
                <a:latin typeface="Trebuchet MS"/>
                <a:cs typeface="Trebuchet MS"/>
              </a:rPr>
              <a:t> </a:t>
            </a:r>
            <a:r>
              <a:rPr lang="en-GB" u="heavy" spc="-80" dirty="0">
                <a:uFill>
                  <a:solidFill>
                    <a:srgbClr val="000000"/>
                  </a:solidFill>
                </a:uFill>
                <a:latin typeface="Trebuchet MS"/>
                <a:cs typeface="Trebuchet MS"/>
              </a:rPr>
              <a:t>fo</a:t>
            </a:r>
            <a:r>
              <a:rPr lang="en-GB" u="heavy" spc="-75" dirty="0">
                <a:uFill>
                  <a:solidFill>
                    <a:srgbClr val="000000"/>
                  </a:solidFill>
                </a:uFill>
                <a:latin typeface="Trebuchet MS"/>
                <a:cs typeface="Trebuchet MS"/>
              </a:rPr>
              <a:t>r</a:t>
            </a:r>
            <a:r>
              <a:rPr lang="en-GB" u="heavy" spc="180" dirty="0">
                <a:uFill>
                  <a:solidFill>
                    <a:srgbClr val="000000"/>
                  </a:solidFill>
                </a:uFill>
                <a:latin typeface="Trebuchet MS"/>
                <a:cs typeface="Trebuchet MS"/>
              </a:rPr>
              <a:t> </a:t>
            </a:r>
            <a:r>
              <a:rPr lang="en-GB" u="heavy" spc="15" dirty="0">
                <a:uFill>
                  <a:solidFill>
                    <a:srgbClr val="000000"/>
                  </a:solidFill>
                </a:uFill>
                <a:latin typeface="Trebuchet MS"/>
                <a:cs typeface="Trebuchet MS"/>
              </a:rPr>
              <a:t>EMREC</a:t>
            </a:r>
            <a:r>
              <a:rPr lang="en-GB" u="heavy" spc="-10" dirty="0">
                <a:uFill>
                  <a:solidFill>
                    <a:srgbClr val="000000"/>
                  </a:solidFill>
                </a:uFill>
                <a:latin typeface="Trebuchet MS"/>
                <a:cs typeface="Trebuchet MS"/>
              </a:rPr>
              <a:t>o</a:t>
            </a:r>
            <a:r>
              <a:rPr lang="en-GB" u="heavy" spc="-120" dirty="0">
                <a:uFill>
                  <a:solidFill>
                    <a:srgbClr val="000000"/>
                  </a:solidFill>
                </a:uFill>
                <a:latin typeface="Trebuchet MS"/>
                <a:cs typeface="Trebuchet MS"/>
              </a:rPr>
              <a:t> </a:t>
            </a:r>
            <a:r>
              <a:rPr lang="en-GB" u="heavy" spc="-30" dirty="0">
                <a:uFill>
                  <a:solidFill>
                    <a:srgbClr val="000000"/>
                  </a:solidFill>
                </a:uFill>
                <a:latin typeface="Trebuchet MS"/>
                <a:cs typeface="Trebuchet MS"/>
              </a:rPr>
              <a:t>i</a:t>
            </a:r>
            <a:r>
              <a:rPr lang="en-GB" u="heavy" spc="-15" dirty="0">
                <a:uFill>
                  <a:solidFill>
                    <a:srgbClr val="000000"/>
                  </a:solidFill>
                </a:uFill>
                <a:latin typeface="Trebuchet MS"/>
                <a:cs typeface="Trebuchet MS"/>
              </a:rPr>
              <a:t>n</a:t>
            </a:r>
            <a:r>
              <a:rPr lang="en-GB" u="heavy" spc="-120" dirty="0">
                <a:uFill>
                  <a:solidFill>
                    <a:srgbClr val="000000"/>
                  </a:solidFill>
                </a:uFill>
                <a:latin typeface="Trebuchet MS"/>
                <a:cs typeface="Trebuchet MS"/>
              </a:rPr>
              <a:t> </a:t>
            </a:r>
            <a:r>
              <a:rPr lang="en-GB" u="heavy" spc="-10" dirty="0">
                <a:uFill>
                  <a:solidFill>
                    <a:srgbClr val="000000"/>
                  </a:solidFill>
                </a:uFill>
                <a:latin typeface="Trebuchet MS"/>
                <a:cs typeface="Trebuchet MS"/>
              </a:rPr>
              <a:t>Q</a:t>
            </a:r>
            <a:r>
              <a:rPr lang="en-GB" u="heavy" spc="-170" dirty="0">
                <a:uFill>
                  <a:solidFill>
                    <a:srgbClr val="000000"/>
                  </a:solidFill>
                </a:uFill>
                <a:latin typeface="Trebuchet MS"/>
                <a:cs typeface="Trebuchet MS"/>
              </a:rPr>
              <a:t>1</a:t>
            </a:r>
            <a:r>
              <a:rPr lang="en-GB" u="heavy" spc="-120" dirty="0">
                <a:uFill>
                  <a:solidFill>
                    <a:srgbClr val="000000"/>
                  </a:solidFill>
                </a:uFill>
                <a:latin typeface="Trebuchet MS"/>
                <a:cs typeface="Trebuchet MS"/>
              </a:rPr>
              <a:t> </a:t>
            </a:r>
            <a:r>
              <a:rPr lang="en-GB" u="heavy" spc="-5" dirty="0">
                <a:uFill>
                  <a:solidFill>
                    <a:srgbClr val="000000"/>
                  </a:solidFill>
                </a:uFill>
                <a:latin typeface="Trebuchet MS"/>
                <a:cs typeface="Trebuchet MS"/>
              </a:rPr>
              <a:t>2023</a:t>
            </a:r>
            <a:endParaRPr lang="en-GB" dirty="0">
              <a:latin typeface="Trebuchet MS"/>
              <a:cs typeface="Trebuchet MS"/>
            </a:endParaRPr>
          </a:p>
        </p:txBody>
      </p:sp>
      <p:sp>
        <p:nvSpPr>
          <p:cNvPr id="5" name="Rectangle 4">
            <a:extLst>
              <a:ext uri="{FF2B5EF4-FFF2-40B4-BE49-F238E27FC236}">
                <a16:creationId xmlns:a16="http://schemas.microsoft.com/office/drawing/2014/main" id="{35E3527C-E255-4713-913B-2AEDA616BB2A}"/>
              </a:ext>
            </a:extLst>
          </p:cNvPr>
          <p:cNvSpPr/>
          <p:nvPr/>
        </p:nvSpPr>
        <p:spPr>
          <a:xfrm>
            <a:off x="6862885" y="3878559"/>
            <a:ext cx="1557337" cy="1077218"/>
          </a:xfrm>
          <a:prstGeom prst="rect">
            <a:avLst/>
          </a:prstGeom>
        </p:spPr>
        <p:txBody>
          <a:bodyPr wrap="square">
            <a:spAutoFit/>
          </a:bodyPr>
          <a:lstStyle/>
          <a:p>
            <a:pPr marL="12700">
              <a:lnSpc>
                <a:spcPts val="1635"/>
              </a:lnSpc>
              <a:spcBef>
                <a:spcPts val="100"/>
              </a:spcBef>
            </a:pPr>
            <a:r>
              <a:rPr lang="en-GB" spc="-195" dirty="0">
                <a:solidFill>
                  <a:srgbClr val="1C3E71"/>
                </a:solidFill>
                <a:latin typeface="Trebuchet MS"/>
                <a:cs typeface="Trebuchet MS"/>
              </a:rPr>
              <a:t>T</a:t>
            </a:r>
            <a:r>
              <a:rPr lang="en-GB" spc="-65" dirty="0">
                <a:solidFill>
                  <a:srgbClr val="1C3E71"/>
                </a:solidFill>
                <a:latin typeface="Trebuchet MS"/>
                <a:cs typeface="Trebuchet MS"/>
              </a:rPr>
              <a:t>otal</a:t>
            </a:r>
            <a:r>
              <a:rPr lang="en-GB" spc="-110" dirty="0">
                <a:solidFill>
                  <a:srgbClr val="1C3E71"/>
                </a:solidFill>
                <a:latin typeface="Trebuchet MS"/>
                <a:cs typeface="Trebuchet MS"/>
              </a:rPr>
              <a:t> </a:t>
            </a:r>
            <a:r>
              <a:rPr lang="en-GB" spc="-25" dirty="0">
                <a:solidFill>
                  <a:srgbClr val="1C3E71"/>
                </a:solidFill>
                <a:latin typeface="Trebuchet MS"/>
                <a:cs typeface="Trebuchet MS"/>
              </a:rPr>
              <a:t>sales:</a:t>
            </a:r>
            <a:endParaRPr lang="en-GB" dirty="0">
              <a:latin typeface="Trebuchet MS"/>
              <a:cs typeface="Trebuchet MS"/>
            </a:endParaRPr>
          </a:p>
          <a:p>
            <a:pPr marL="12700">
              <a:lnSpc>
                <a:spcPts val="4275"/>
              </a:lnSpc>
            </a:pPr>
            <a:r>
              <a:rPr lang="en-GB" sz="3600" spc="170" dirty="0">
                <a:solidFill>
                  <a:srgbClr val="D90014"/>
                </a:solidFill>
                <a:latin typeface="Trebuchet MS"/>
                <a:cs typeface="Trebuchet MS"/>
              </a:rPr>
              <a:t>$5</a:t>
            </a:r>
            <a:r>
              <a:rPr lang="en-GB" sz="3600" spc="-15" dirty="0">
                <a:solidFill>
                  <a:srgbClr val="D90014"/>
                </a:solidFill>
                <a:latin typeface="Trebuchet MS"/>
                <a:cs typeface="Trebuchet MS"/>
              </a:rPr>
              <a:t>5</a:t>
            </a:r>
            <a:r>
              <a:rPr lang="en-GB" sz="3600" spc="-254" dirty="0">
                <a:solidFill>
                  <a:srgbClr val="D90014"/>
                </a:solidFill>
                <a:latin typeface="Trebuchet MS"/>
                <a:cs typeface="Trebuchet MS"/>
              </a:rPr>
              <a:t>1K</a:t>
            </a:r>
            <a:endParaRPr lang="en-GB" sz="3600" dirty="0">
              <a:latin typeface="Trebuchet MS"/>
              <a:cs typeface="Trebuchet MS"/>
            </a:endParaRPr>
          </a:p>
          <a:p>
            <a:pPr marL="12700">
              <a:spcBef>
                <a:spcPts val="85"/>
              </a:spcBef>
            </a:pPr>
            <a:r>
              <a:rPr lang="en-GB" spc="-85" dirty="0">
                <a:solidFill>
                  <a:srgbClr val="1C3E71"/>
                </a:solidFill>
                <a:latin typeface="Trebuchet MS"/>
                <a:cs typeface="Trebuchet MS"/>
              </a:rPr>
              <a:t>Q1</a:t>
            </a:r>
            <a:r>
              <a:rPr lang="en-GB" spc="-110" dirty="0">
                <a:solidFill>
                  <a:srgbClr val="1C3E71"/>
                </a:solidFill>
                <a:latin typeface="Trebuchet MS"/>
                <a:cs typeface="Trebuchet MS"/>
              </a:rPr>
              <a:t> </a:t>
            </a:r>
            <a:r>
              <a:rPr lang="en-GB" spc="-5" dirty="0">
                <a:solidFill>
                  <a:srgbClr val="1C3E71"/>
                </a:solidFill>
                <a:latin typeface="Trebuchet MS"/>
                <a:cs typeface="Trebuchet MS"/>
              </a:rPr>
              <a:t>2023</a:t>
            </a:r>
            <a:endParaRPr lang="en-GB" dirty="0">
              <a:latin typeface="Trebuchet MS"/>
              <a:cs typeface="Trebuchet MS"/>
            </a:endParaRPr>
          </a:p>
        </p:txBody>
      </p:sp>
      <p:cxnSp>
        <p:nvCxnSpPr>
          <p:cNvPr id="7" name="Straight Connector 6">
            <a:extLst>
              <a:ext uri="{FF2B5EF4-FFF2-40B4-BE49-F238E27FC236}">
                <a16:creationId xmlns:a16="http://schemas.microsoft.com/office/drawing/2014/main" id="{CA5D1FFF-C104-4503-BCB0-94B6A4AD4E06}"/>
              </a:ext>
            </a:extLst>
          </p:cNvPr>
          <p:cNvCxnSpPr/>
          <p:nvPr/>
        </p:nvCxnSpPr>
        <p:spPr>
          <a:xfrm>
            <a:off x="6450806" y="378619"/>
            <a:ext cx="0" cy="4614862"/>
          </a:xfrm>
          <a:prstGeom prst="line">
            <a:avLst/>
          </a:prstGeom>
          <a:ln w="952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10" name="object 4">
            <a:extLst>
              <a:ext uri="{FF2B5EF4-FFF2-40B4-BE49-F238E27FC236}">
                <a16:creationId xmlns:a16="http://schemas.microsoft.com/office/drawing/2014/main" id="{03BB5726-8C55-472B-A61E-9A0C284B2C54}"/>
              </a:ext>
            </a:extLst>
          </p:cNvPr>
          <p:cNvPicPr/>
          <p:nvPr/>
        </p:nvPicPr>
        <p:blipFill>
          <a:blip r:embed="rId3" cstate="print"/>
          <a:stretch>
            <a:fillRect/>
          </a:stretch>
        </p:blipFill>
        <p:spPr>
          <a:xfrm>
            <a:off x="6725841" y="1187097"/>
            <a:ext cx="2252205" cy="18482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BB0590C-0988-1407-15C8-020DB0608DF1}"/>
              </a:ext>
            </a:extLst>
          </p:cNvPr>
          <p:cNvGraphicFramePr>
            <a:graphicFrameLocks noChangeAspect="1"/>
          </p:cNvGraphicFramePr>
          <p:nvPr>
            <p:custDataLst>
              <p:tags r:id="rId2"/>
            </p:custDataLst>
            <p:extLst>
              <p:ext uri="{D42A27DB-BD31-4B8C-83A1-F6EECF244321}">
                <p14:modId xmlns:p14="http://schemas.microsoft.com/office/powerpoint/2010/main" val="13126755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1280"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81" name="Google Shape;81;p16"/>
          <p:cNvSpPr txBox="1">
            <a:spLocks noGrp="1"/>
          </p:cNvSpPr>
          <p:nvPr>
            <p:ph type="title"/>
          </p:nvPr>
        </p:nvSpPr>
        <p:spPr>
          <a:xfrm>
            <a:off x="311700" y="220582"/>
            <a:ext cx="6197165" cy="415212"/>
          </a:xfrm>
          <a:prstGeom prst="rect">
            <a:avLst/>
          </a:prstGeom>
        </p:spPr>
        <p:txBody>
          <a:bodyPr spcFirstLastPara="1" wrap="square" lIns="91425" tIns="91425" rIns="91425" bIns="91425" anchor="t" anchorCtr="0">
            <a:normAutofit fontScale="90000"/>
          </a:bodyPr>
          <a:lstStyle/>
          <a:p>
            <a:pPr lvl="0"/>
            <a:r>
              <a:rPr lang="en" b="1" dirty="0">
                <a:solidFill>
                  <a:srgbClr val="1D3E71"/>
                </a:solidFill>
                <a:latin typeface="Didact Gothic"/>
                <a:ea typeface="Didact Gothic"/>
                <a:cs typeface="Didact Gothic"/>
                <a:sym typeface="Didact Gothic"/>
              </a:rPr>
              <a:t>Opportunity :</a:t>
            </a:r>
            <a:endParaRPr b="1" dirty="0">
              <a:solidFill>
                <a:srgbClr val="1D3E71"/>
              </a:solidFill>
              <a:latin typeface="Didact Gothic"/>
              <a:ea typeface="Didact Gothic"/>
              <a:cs typeface="Didact Gothic"/>
              <a:sym typeface="Didact Gothic"/>
            </a:endParaRPr>
          </a:p>
        </p:txBody>
      </p:sp>
      <p:sp>
        <p:nvSpPr>
          <p:cNvPr id="82" name="Google Shape;82;p16"/>
          <p:cNvSpPr txBox="1">
            <a:spLocks noGrp="1"/>
          </p:cNvSpPr>
          <p:nvPr>
            <p:ph type="body" idx="1"/>
          </p:nvPr>
        </p:nvSpPr>
        <p:spPr>
          <a:xfrm>
            <a:off x="311700" y="1074395"/>
            <a:ext cx="5769515" cy="845548"/>
          </a:xfrm>
          <a:prstGeom prst="rect">
            <a:avLst/>
          </a:prstGeom>
        </p:spPr>
        <p:txBody>
          <a:bodyPr spcFirstLastPara="1" wrap="square" lIns="91425" tIns="91425" rIns="91425" bIns="91425" anchor="t" anchorCtr="0">
            <a:normAutofit fontScale="92500" lnSpcReduction="10000"/>
          </a:bodyPr>
          <a:lstStyle/>
          <a:p>
            <a:pPr>
              <a:buFont typeface="Arial" panose="020B0604020202020204" pitchFamily="34" charset="0"/>
              <a:buChar char="•"/>
            </a:pPr>
            <a:r>
              <a:rPr lang="en-GB" sz="1400" dirty="0">
                <a:solidFill>
                  <a:schemeClr val="tx1"/>
                </a:solidFill>
              </a:rPr>
              <a:t>We are currently not present in a third of their stores.</a:t>
            </a:r>
          </a:p>
          <a:p>
            <a:pPr>
              <a:buFont typeface="Arial" panose="020B0604020202020204" pitchFamily="34" charset="0"/>
              <a:buChar char="•"/>
            </a:pPr>
            <a:r>
              <a:rPr lang="en-GB" sz="1400" dirty="0">
                <a:solidFill>
                  <a:schemeClr val="tx1"/>
                </a:solidFill>
              </a:rPr>
              <a:t>I will encourage them to start stocking us in these locations.</a:t>
            </a:r>
          </a:p>
          <a:p>
            <a:pPr>
              <a:buFont typeface="Arial" panose="020B0604020202020204" pitchFamily="34" charset="0"/>
              <a:buChar char="•"/>
            </a:pPr>
            <a:r>
              <a:rPr lang="en-GB" sz="1400" dirty="0">
                <a:solidFill>
                  <a:schemeClr val="tx1"/>
                </a:solidFill>
              </a:rPr>
              <a:t>This will allow us to reach more customers and increase sales.</a:t>
            </a:r>
            <a:endParaRPr sz="1400" i="1" dirty="0">
              <a:solidFill>
                <a:schemeClr val="tx1"/>
              </a:solidFill>
              <a:latin typeface="Didact Gothic"/>
              <a:ea typeface="Didact Gothic"/>
              <a:cs typeface="Didact Gothic"/>
              <a:sym typeface="Didact Gothic"/>
            </a:endParaRPr>
          </a:p>
        </p:txBody>
      </p:sp>
      <p:sp>
        <p:nvSpPr>
          <p:cNvPr id="5" name="Rectangle 4">
            <a:extLst>
              <a:ext uri="{FF2B5EF4-FFF2-40B4-BE49-F238E27FC236}">
                <a16:creationId xmlns:a16="http://schemas.microsoft.com/office/drawing/2014/main" id="{E5B61A06-819E-4F49-B89D-842854719874}"/>
              </a:ext>
            </a:extLst>
          </p:cNvPr>
          <p:cNvSpPr/>
          <p:nvPr/>
        </p:nvSpPr>
        <p:spPr>
          <a:xfrm>
            <a:off x="311700" y="766618"/>
            <a:ext cx="3517310" cy="307777"/>
          </a:xfrm>
          <a:prstGeom prst="rect">
            <a:avLst/>
          </a:prstGeom>
        </p:spPr>
        <p:txBody>
          <a:bodyPr wrap="none">
            <a:spAutoFit/>
          </a:bodyPr>
          <a:lstStyle/>
          <a:p>
            <a:r>
              <a:rPr lang="en" b="1" dirty="0">
                <a:solidFill>
                  <a:srgbClr val="1D3E71"/>
                </a:solidFill>
                <a:latin typeface="Didact Gothic"/>
                <a:ea typeface="Didact Gothic"/>
                <a:cs typeface="Didact Gothic"/>
                <a:sym typeface="Didact Gothic"/>
              </a:rPr>
              <a:t>1. </a:t>
            </a:r>
            <a:r>
              <a:rPr lang="en-GB" b="1" dirty="0"/>
              <a:t>Increase our presence in their stores.</a:t>
            </a:r>
            <a:endParaRPr lang="en-IN" b="1" dirty="0"/>
          </a:p>
        </p:txBody>
      </p:sp>
      <p:sp>
        <p:nvSpPr>
          <p:cNvPr id="6" name="Rectangle 5">
            <a:extLst>
              <a:ext uri="{FF2B5EF4-FFF2-40B4-BE49-F238E27FC236}">
                <a16:creationId xmlns:a16="http://schemas.microsoft.com/office/drawing/2014/main" id="{F51315F4-CFB0-4112-8EBE-DC328B0A803D}"/>
              </a:ext>
            </a:extLst>
          </p:cNvPr>
          <p:cNvSpPr/>
          <p:nvPr/>
        </p:nvSpPr>
        <p:spPr>
          <a:xfrm>
            <a:off x="311698" y="1919943"/>
            <a:ext cx="5957887" cy="307777"/>
          </a:xfrm>
          <a:prstGeom prst="rect">
            <a:avLst/>
          </a:prstGeom>
        </p:spPr>
        <p:txBody>
          <a:bodyPr wrap="square">
            <a:spAutoFit/>
          </a:bodyPr>
          <a:lstStyle/>
          <a:p>
            <a:r>
              <a:rPr lang="en" b="1" dirty="0">
                <a:solidFill>
                  <a:srgbClr val="1D3E71"/>
                </a:solidFill>
                <a:latin typeface="Didact Gothic"/>
                <a:ea typeface="Didact Gothic"/>
                <a:cs typeface="Didact Gothic"/>
                <a:sym typeface="Didact Gothic"/>
              </a:rPr>
              <a:t>2. </a:t>
            </a:r>
            <a:r>
              <a:rPr lang="en-GB" b="1" dirty="0"/>
              <a:t>Replace their aging ColaCo coolers with our Red Bull coolers.</a:t>
            </a:r>
            <a:endParaRPr lang="en-IN" b="1" dirty="0"/>
          </a:p>
        </p:txBody>
      </p:sp>
      <p:sp>
        <p:nvSpPr>
          <p:cNvPr id="8" name="Rectangle 7">
            <a:extLst>
              <a:ext uri="{FF2B5EF4-FFF2-40B4-BE49-F238E27FC236}">
                <a16:creationId xmlns:a16="http://schemas.microsoft.com/office/drawing/2014/main" id="{0EF501E2-D7D0-4F5B-947E-A1F265DD4205}"/>
              </a:ext>
            </a:extLst>
          </p:cNvPr>
          <p:cNvSpPr/>
          <p:nvPr/>
        </p:nvSpPr>
        <p:spPr>
          <a:xfrm>
            <a:off x="6949807" y="138365"/>
            <a:ext cx="1789272" cy="307777"/>
          </a:xfrm>
          <a:prstGeom prst="rect">
            <a:avLst/>
          </a:prstGeom>
        </p:spPr>
        <p:txBody>
          <a:bodyPr wrap="none">
            <a:spAutoFit/>
          </a:bodyPr>
          <a:lstStyle/>
          <a:p>
            <a:pPr lvl="0"/>
            <a:r>
              <a:rPr lang="en-US" b="1" dirty="0">
                <a:solidFill>
                  <a:schemeClr val="lt1"/>
                </a:solidFill>
                <a:latin typeface="Didact Gothic"/>
                <a:ea typeface="Didact Gothic"/>
                <a:cs typeface="Didact Gothic"/>
                <a:sym typeface="Didact Gothic"/>
              </a:rPr>
              <a:t>Recommendation #1:</a:t>
            </a:r>
          </a:p>
        </p:txBody>
      </p:sp>
      <p:sp>
        <p:nvSpPr>
          <p:cNvPr id="9" name="Text Placeholder 8">
            <a:extLst>
              <a:ext uri="{FF2B5EF4-FFF2-40B4-BE49-F238E27FC236}">
                <a16:creationId xmlns:a16="http://schemas.microsoft.com/office/drawing/2014/main" id="{1BA5A367-1DEF-4B35-9DFD-40A733BF6CA1}"/>
              </a:ext>
            </a:extLst>
          </p:cNvPr>
          <p:cNvSpPr>
            <a:spLocks noGrp="1"/>
          </p:cNvSpPr>
          <p:nvPr>
            <p:ph type="body" idx="10"/>
          </p:nvPr>
        </p:nvSpPr>
        <p:spPr>
          <a:xfrm>
            <a:off x="6658495" y="1764506"/>
            <a:ext cx="2371897" cy="2873996"/>
          </a:xfrm>
        </p:spPr>
        <p:txBody>
          <a:bodyPr>
            <a:normAutofit fontScale="85000" lnSpcReduction="10000"/>
          </a:bodyPr>
          <a:lstStyle/>
          <a:p>
            <a:pPr marL="342900" indent="-342900">
              <a:buClr>
                <a:schemeClr val="bg1"/>
              </a:buClr>
              <a:buFont typeface="Arial" panose="020B0604020202020204" pitchFamily="34" charset="0"/>
              <a:buChar char="•"/>
            </a:pPr>
            <a:r>
              <a:rPr lang="en-GB" dirty="0">
                <a:latin typeface="Didact Gothic" panose="020B0604020202020204" charset="0"/>
              </a:rPr>
              <a:t>Our coolers generate more sales than ColaCo coolers.</a:t>
            </a:r>
          </a:p>
          <a:p>
            <a:pPr marL="342900" indent="-342900">
              <a:buClr>
                <a:schemeClr val="bg1"/>
              </a:buClr>
              <a:buFont typeface="Arial" panose="020B0604020202020204" pitchFamily="34" charset="0"/>
              <a:buChar char="•"/>
            </a:pPr>
            <a:r>
              <a:rPr lang="en-GB" dirty="0">
                <a:latin typeface="Didact Gothic" panose="020B0604020202020204" charset="0"/>
              </a:rPr>
              <a:t>On average, a Red Bull cooler delivers $1,350 in sales, while a ColaCo cooler delivers only $800.</a:t>
            </a:r>
          </a:p>
          <a:p>
            <a:pPr marL="342900" indent="-342900">
              <a:buClr>
                <a:schemeClr val="bg1"/>
              </a:buClr>
              <a:buFont typeface="Arial" panose="020B0604020202020204" pitchFamily="34" charset="0"/>
              <a:buChar char="•"/>
            </a:pPr>
            <a:r>
              <a:rPr lang="en-GB" dirty="0">
                <a:latin typeface="Didact Gothic" panose="020B0604020202020204" charset="0"/>
              </a:rPr>
              <a:t>More Red Bull coolers per store leads to increased sales.</a:t>
            </a:r>
          </a:p>
          <a:p>
            <a:pPr marL="457200" indent="-342900">
              <a:buClr>
                <a:schemeClr val="bg1"/>
              </a:buClr>
              <a:buFont typeface="Arial" panose="020B0604020202020204" pitchFamily="34" charset="0"/>
              <a:buChar char="•"/>
            </a:pPr>
            <a:endParaRPr lang="en-IN" dirty="0"/>
          </a:p>
        </p:txBody>
      </p:sp>
      <p:sp>
        <p:nvSpPr>
          <p:cNvPr id="11" name="Rectangle 10">
            <a:extLst>
              <a:ext uri="{FF2B5EF4-FFF2-40B4-BE49-F238E27FC236}">
                <a16:creationId xmlns:a16="http://schemas.microsoft.com/office/drawing/2014/main" id="{AD6F44BE-4215-4ED6-91A7-A8D911A10814}"/>
              </a:ext>
            </a:extLst>
          </p:cNvPr>
          <p:cNvSpPr/>
          <p:nvPr/>
        </p:nvSpPr>
        <p:spPr>
          <a:xfrm>
            <a:off x="311698" y="2255188"/>
            <a:ext cx="5860502" cy="541174"/>
          </a:xfrm>
          <a:prstGeom prst="rect">
            <a:avLst/>
          </a:prstGeom>
        </p:spPr>
        <p:txBody>
          <a:bodyPr wrap="square">
            <a:spAutoFit/>
          </a:bodyPr>
          <a:lstStyle/>
          <a:p>
            <a:pPr marL="12700" marR="5080">
              <a:lnSpc>
                <a:spcPts val="1500"/>
              </a:lnSpc>
              <a:spcBef>
                <a:spcPts val="459"/>
              </a:spcBef>
              <a:tabLst>
                <a:tab pos="3650615" algn="l"/>
              </a:tabLst>
            </a:pPr>
            <a:r>
              <a:rPr lang="en-GB" spc="-5" dirty="0">
                <a:latin typeface="Trebuchet MS"/>
                <a:cs typeface="Trebuchet MS"/>
              </a:rPr>
              <a:t>    A</a:t>
            </a:r>
            <a:r>
              <a:rPr lang="en-GB" spc="-120" dirty="0">
                <a:latin typeface="Trebuchet MS"/>
                <a:cs typeface="Trebuchet MS"/>
              </a:rPr>
              <a:t> </a:t>
            </a:r>
            <a:r>
              <a:rPr lang="en-GB" spc="-10" dirty="0">
                <a:latin typeface="Trebuchet MS"/>
                <a:cs typeface="Trebuchet MS"/>
              </a:rPr>
              <a:t>higher</a:t>
            </a:r>
            <a:r>
              <a:rPr lang="en-GB" spc="-120" dirty="0">
                <a:latin typeface="Trebuchet MS"/>
                <a:cs typeface="Trebuchet MS"/>
              </a:rPr>
              <a:t> </a:t>
            </a:r>
            <a:r>
              <a:rPr lang="en-GB" spc="-35" dirty="0">
                <a:latin typeface="Trebuchet MS"/>
                <a:cs typeface="Trebuchet MS"/>
              </a:rPr>
              <a:t>number</a:t>
            </a:r>
            <a:r>
              <a:rPr lang="en-GB" spc="-120" dirty="0">
                <a:latin typeface="Trebuchet MS"/>
                <a:cs typeface="Trebuchet MS"/>
              </a:rPr>
              <a:t> </a:t>
            </a:r>
            <a:r>
              <a:rPr lang="en-GB" spc="-75" dirty="0">
                <a:latin typeface="Trebuchet MS"/>
                <a:cs typeface="Trebuchet MS"/>
              </a:rPr>
              <a:t>of</a:t>
            </a:r>
            <a:r>
              <a:rPr lang="en-GB" spc="-120" dirty="0">
                <a:latin typeface="Trebuchet MS"/>
                <a:cs typeface="Trebuchet MS"/>
              </a:rPr>
              <a:t> </a:t>
            </a:r>
            <a:r>
              <a:rPr lang="en-GB" spc="-25" dirty="0">
                <a:latin typeface="Trebuchet MS"/>
                <a:cs typeface="Trebuchet MS"/>
              </a:rPr>
              <a:t>coolers</a:t>
            </a:r>
            <a:r>
              <a:rPr lang="en-GB" spc="-120" dirty="0">
                <a:latin typeface="Trebuchet MS"/>
                <a:cs typeface="Trebuchet MS"/>
              </a:rPr>
              <a:t> </a:t>
            </a:r>
            <a:r>
              <a:rPr lang="en-GB" spc="-35" dirty="0">
                <a:latin typeface="Trebuchet MS"/>
                <a:cs typeface="Trebuchet MS"/>
              </a:rPr>
              <a:t>dri</a:t>
            </a:r>
            <a:r>
              <a:rPr lang="en-GB" spc="-70" dirty="0">
                <a:latin typeface="Trebuchet MS"/>
                <a:cs typeface="Trebuchet MS"/>
              </a:rPr>
              <a:t>v</a:t>
            </a:r>
            <a:r>
              <a:rPr lang="en-GB" spc="35" dirty="0">
                <a:latin typeface="Trebuchet MS"/>
                <a:cs typeface="Trebuchet MS"/>
              </a:rPr>
              <a:t>es</a:t>
            </a:r>
            <a:r>
              <a:rPr lang="en-GB" spc="-120" dirty="0">
                <a:latin typeface="Trebuchet MS"/>
                <a:cs typeface="Trebuchet MS"/>
              </a:rPr>
              <a:t> </a:t>
            </a:r>
            <a:r>
              <a:rPr lang="en-GB" spc="-10" dirty="0">
                <a:latin typeface="Trebuchet MS"/>
                <a:cs typeface="Trebuchet MS"/>
              </a:rPr>
              <a:t>higher  </a:t>
            </a:r>
            <a:r>
              <a:rPr lang="en-GB" spc="95" dirty="0">
                <a:latin typeface="Trebuchet MS"/>
                <a:cs typeface="Trebuchet MS"/>
              </a:rPr>
              <a:t>s</a:t>
            </a:r>
            <a:r>
              <a:rPr lang="en-GB" spc="-35" dirty="0">
                <a:uFill>
                  <a:solidFill>
                    <a:srgbClr val="000000"/>
                  </a:solidFill>
                </a:uFill>
                <a:latin typeface="Trebuchet MS"/>
                <a:cs typeface="Trebuchet MS"/>
              </a:rPr>
              <a:t>ale</a:t>
            </a:r>
            <a:r>
              <a:rPr lang="en-GB" spc="95" dirty="0">
                <a:uFill>
                  <a:solidFill>
                    <a:srgbClr val="000000"/>
                  </a:solidFill>
                </a:uFill>
                <a:latin typeface="Trebuchet MS"/>
                <a:cs typeface="Trebuchet MS"/>
              </a:rPr>
              <a:t>s</a:t>
            </a:r>
            <a:r>
              <a:rPr lang="en-GB" spc="-120" dirty="0">
                <a:uFill>
                  <a:solidFill>
                    <a:srgbClr val="000000"/>
                  </a:solidFill>
                </a:uFill>
                <a:latin typeface="Trebuchet MS"/>
                <a:cs typeface="Trebuchet MS"/>
              </a:rPr>
              <a:t> </a:t>
            </a:r>
            <a:r>
              <a:rPr lang="en-GB" spc="-85" dirty="0">
                <a:uFill>
                  <a:solidFill>
                    <a:srgbClr val="000000"/>
                  </a:solidFill>
                </a:uFill>
                <a:latin typeface="Trebuchet MS"/>
                <a:cs typeface="Trebuchet MS"/>
              </a:rPr>
              <a:t>v</a:t>
            </a:r>
            <a:r>
              <a:rPr lang="en-GB" spc="-60" dirty="0">
                <a:uFill>
                  <a:solidFill>
                    <a:srgbClr val="000000"/>
                  </a:solidFill>
                </a:uFill>
                <a:latin typeface="Trebuchet MS"/>
                <a:cs typeface="Trebuchet MS"/>
              </a:rPr>
              <a:t>olum</a:t>
            </a:r>
            <a:r>
              <a:rPr lang="en-GB" spc="-30" dirty="0">
                <a:uFill>
                  <a:solidFill>
                    <a:srgbClr val="000000"/>
                  </a:solidFill>
                </a:uFill>
                <a:latin typeface="Trebuchet MS"/>
                <a:cs typeface="Trebuchet MS"/>
              </a:rPr>
              <a:t>e</a:t>
            </a:r>
            <a:r>
              <a:rPr lang="en-GB" spc="-120" dirty="0">
                <a:uFill>
                  <a:solidFill>
                    <a:srgbClr val="000000"/>
                  </a:solidFill>
                </a:uFill>
                <a:latin typeface="Trebuchet MS"/>
                <a:cs typeface="Trebuchet MS"/>
              </a:rPr>
              <a:t> </a:t>
            </a:r>
            <a:r>
              <a:rPr lang="en-GB" spc="-10" dirty="0">
                <a:uFill>
                  <a:solidFill>
                    <a:srgbClr val="000000"/>
                  </a:solidFill>
                </a:uFill>
                <a:latin typeface="Trebuchet MS"/>
                <a:cs typeface="Trebuchet MS"/>
              </a:rPr>
              <a:t>pe</a:t>
            </a:r>
            <a:r>
              <a:rPr lang="en-GB" spc="-75" dirty="0">
                <a:uFill>
                  <a:solidFill>
                    <a:srgbClr val="000000"/>
                  </a:solidFill>
                </a:uFill>
                <a:latin typeface="Trebuchet MS"/>
                <a:cs typeface="Trebuchet MS"/>
              </a:rPr>
              <a:t>r</a:t>
            </a:r>
            <a:r>
              <a:rPr lang="en-GB" spc="-120" dirty="0">
                <a:uFill>
                  <a:solidFill>
                    <a:srgbClr val="000000"/>
                  </a:solidFill>
                </a:uFill>
                <a:latin typeface="Trebuchet MS"/>
                <a:cs typeface="Trebuchet MS"/>
              </a:rPr>
              <a:t> </a:t>
            </a:r>
            <a:r>
              <a:rPr lang="en-GB" spc="-40" dirty="0">
                <a:uFill>
                  <a:solidFill>
                    <a:srgbClr val="000000"/>
                  </a:solidFill>
                </a:uFill>
                <a:latin typeface="Trebuchet MS"/>
                <a:cs typeface="Trebuchet MS"/>
              </a:rPr>
              <a:t>coole</a:t>
            </a:r>
            <a:r>
              <a:rPr lang="en-GB" spc="-75" dirty="0">
                <a:uFill>
                  <a:solidFill>
                    <a:srgbClr val="000000"/>
                  </a:solidFill>
                </a:uFill>
                <a:latin typeface="Trebuchet MS"/>
                <a:cs typeface="Trebuchet MS"/>
              </a:rPr>
              <a:t>r </a:t>
            </a:r>
          </a:p>
          <a:p>
            <a:pPr marL="12700" marR="5080">
              <a:lnSpc>
                <a:spcPts val="1500"/>
              </a:lnSpc>
              <a:spcBef>
                <a:spcPts val="459"/>
              </a:spcBef>
              <a:tabLst>
                <a:tab pos="3650615" algn="l"/>
              </a:tabLst>
            </a:pPr>
            <a:r>
              <a:rPr lang="en-GB" spc="-75" dirty="0">
                <a:uFill>
                  <a:solidFill>
                    <a:srgbClr val="000000"/>
                  </a:solidFill>
                </a:uFill>
                <a:latin typeface="Trebuchet MS"/>
                <a:cs typeface="Trebuchet MS"/>
              </a:rPr>
              <a:t>    </a:t>
            </a:r>
            <a:r>
              <a:rPr lang="en-GB" sz="1000" spc="25" dirty="0">
                <a:solidFill>
                  <a:schemeClr val="bg2"/>
                </a:solidFill>
                <a:latin typeface="Trebuchet MS"/>
                <a:cs typeface="Trebuchet MS"/>
              </a:rPr>
              <a:t>Sales</a:t>
            </a:r>
            <a:r>
              <a:rPr lang="en-GB" sz="1000" spc="-80" dirty="0">
                <a:solidFill>
                  <a:schemeClr val="bg2"/>
                </a:solidFill>
                <a:latin typeface="Trebuchet MS"/>
                <a:cs typeface="Trebuchet MS"/>
              </a:rPr>
              <a:t> </a:t>
            </a:r>
            <a:r>
              <a:rPr lang="en-GB" sz="1000" spc="-15" dirty="0">
                <a:solidFill>
                  <a:schemeClr val="bg2"/>
                </a:solidFill>
                <a:latin typeface="Trebuchet MS"/>
                <a:cs typeface="Trebuchet MS"/>
              </a:rPr>
              <a:t>per</a:t>
            </a:r>
            <a:r>
              <a:rPr lang="en-GB" sz="1000" spc="-80" dirty="0">
                <a:solidFill>
                  <a:schemeClr val="bg2"/>
                </a:solidFill>
                <a:latin typeface="Trebuchet MS"/>
                <a:cs typeface="Trebuchet MS"/>
              </a:rPr>
              <a:t> </a:t>
            </a:r>
            <a:r>
              <a:rPr lang="en-GB" sz="1000" spc="-20" dirty="0">
                <a:solidFill>
                  <a:schemeClr val="bg2"/>
                </a:solidFill>
                <a:latin typeface="Trebuchet MS"/>
                <a:cs typeface="Trebuchet MS"/>
              </a:rPr>
              <a:t>Cooler</a:t>
            </a:r>
            <a:r>
              <a:rPr lang="en-GB" sz="1000" spc="-80" dirty="0">
                <a:solidFill>
                  <a:schemeClr val="bg2"/>
                </a:solidFill>
                <a:latin typeface="Trebuchet MS"/>
                <a:cs typeface="Trebuchet MS"/>
              </a:rPr>
              <a:t> </a:t>
            </a:r>
            <a:r>
              <a:rPr lang="en-GB" sz="1000" spc="-65" dirty="0">
                <a:solidFill>
                  <a:schemeClr val="bg2"/>
                </a:solidFill>
                <a:latin typeface="Trebuchet MS"/>
                <a:cs typeface="Trebuchet MS"/>
              </a:rPr>
              <a:t>($)</a:t>
            </a:r>
            <a:endParaRPr lang="en-GB" sz="1000" dirty="0">
              <a:solidFill>
                <a:schemeClr val="bg2"/>
              </a:solidFill>
              <a:latin typeface="Trebuchet MS"/>
              <a:cs typeface="Trebuchet MS"/>
            </a:endParaRPr>
          </a:p>
        </p:txBody>
      </p:sp>
      <p:sp>
        <p:nvSpPr>
          <p:cNvPr id="12" name="Rectangle 11">
            <a:extLst>
              <a:ext uri="{FF2B5EF4-FFF2-40B4-BE49-F238E27FC236}">
                <a16:creationId xmlns:a16="http://schemas.microsoft.com/office/drawing/2014/main" id="{F70D8977-2E4D-4191-8FE4-32EBFF394078}"/>
              </a:ext>
            </a:extLst>
          </p:cNvPr>
          <p:cNvSpPr/>
          <p:nvPr/>
        </p:nvSpPr>
        <p:spPr>
          <a:xfrm>
            <a:off x="6757540" y="540717"/>
            <a:ext cx="2173805" cy="909416"/>
          </a:xfrm>
          <a:prstGeom prst="rect">
            <a:avLst/>
          </a:prstGeom>
        </p:spPr>
        <p:txBody>
          <a:bodyPr wrap="square">
            <a:spAutoFit/>
          </a:bodyPr>
          <a:lstStyle/>
          <a:p>
            <a:pPr marL="12700" marR="5080" algn="just">
              <a:lnSpc>
                <a:spcPts val="2210"/>
              </a:lnSpc>
              <a:spcBef>
                <a:spcPts val="5"/>
              </a:spcBef>
            </a:pPr>
            <a:r>
              <a:rPr lang="en-GB" u="sng" spc="-30" dirty="0">
                <a:solidFill>
                  <a:srgbClr val="FFFFFF"/>
                </a:solidFill>
                <a:latin typeface="Trebuchet MS"/>
                <a:cs typeface="Trebuchet MS"/>
              </a:rPr>
              <a:t>Replace</a:t>
            </a:r>
            <a:r>
              <a:rPr lang="en-GB" u="sng" spc="-130" dirty="0">
                <a:solidFill>
                  <a:srgbClr val="FFFFFF"/>
                </a:solidFill>
                <a:latin typeface="Trebuchet MS"/>
                <a:cs typeface="Trebuchet MS"/>
              </a:rPr>
              <a:t> </a:t>
            </a:r>
            <a:r>
              <a:rPr lang="en-GB" u="sng" spc="40" dirty="0">
                <a:solidFill>
                  <a:srgbClr val="FFFFFF"/>
                </a:solidFill>
                <a:latin typeface="Trebuchet MS"/>
                <a:cs typeface="Trebuchet MS"/>
              </a:rPr>
              <a:t>aging</a:t>
            </a:r>
            <a:r>
              <a:rPr lang="en-GB" u="sng" spc="-130" dirty="0">
                <a:solidFill>
                  <a:srgbClr val="FFFFFF"/>
                </a:solidFill>
                <a:latin typeface="Trebuchet MS"/>
                <a:cs typeface="Trebuchet MS"/>
              </a:rPr>
              <a:t> </a:t>
            </a:r>
            <a:r>
              <a:rPr lang="en-GB" u="sng" spc="-15" dirty="0">
                <a:solidFill>
                  <a:srgbClr val="FFFFFF"/>
                </a:solidFill>
                <a:latin typeface="Trebuchet MS"/>
                <a:cs typeface="Trebuchet MS"/>
              </a:rPr>
              <a:t>ColaCo  </a:t>
            </a:r>
            <a:r>
              <a:rPr lang="en-GB" u="sng" spc="-35" dirty="0">
                <a:solidFill>
                  <a:srgbClr val="FFFFFF"/>
                </a:solidFill>
                <a:latin typeface="Trebuchet MS"/>
                <a:cs typeface="Trebuchet MS"/>
              </a:rPr>
              <a:t>coolers</a:t>
            </a:r>
            <a:r>
              <a:rPr lang="en-GB" u="sng" spc="-130" dirty="0">
                <a:solidFill>
                  <a:srgbClr val="FFFFFF"/>
                </a:solidFill>
                <a:latin typeface="Trebuchet MS"/>
                <a:cs typeface="Trebuchet MS"/>
              </a:rPr>
              <a:t> </a:t>
            </a:r>
            <a:r>
              <a:rPr lang="en-GB" u="sng" spc="-75" dirty="0">
                <a:solidFill>
                  <a:srgbClr val="FFFFFF"/>
                </a:solidFill>
                <a:latin typeface="Trebuchet MS"/>
                <a:cs typeface="Trebuchet MS"/>
              </a:rPr>
              <a:t>with</a:t>
            </a:r>
            <a:r>
              <a:rPr lang="en-GB" u="sng" spc="190" dirty="0">
                <a:solidFill>
                  <a:srgbClr val="FFFFFF"/>
                </a:solidFill>
                <a:latin typeface="Trebuchet MS"/>
                <a:cs typeface="Trebuchet MS"/>
              </a:rPr>
              <a:t> </a:t>
            </a:r>
            <a:r>
              <a:rPr lang="en-GB" u="sng" spc="-10" dirty="0">
                <a:solidFill>
                  <a:srgbClr val="FFFFFF"/>
                </a:solidFill>
                <a:latin typeface="Trebuchet MS"/>
                <a:cs typeface="Trebuchet MS"/>
              </a:rPr>
              <a:t>Red</a:t>
            </a:r>
            <a:r>
              <a:rPr lang="en-GB" u="sng" spc="190" dirty="0">
                <a:solidFill>
                  <a:srgbClr val="FFFFFF"/>
                </a:solidFill>
                <a:latin typeface="Trebuchet MS"/>
                <a:cs typeface="Trebuchet MS"/>
              </a:rPr>
              <a:t> </a:t>
            </a:r>
            <a:r>
              <a:rPr lang="en-GB" u="sng" spc="-70" dirty="0">
                <a:solidFill>
                  <a:srgbClr val="FFFFFF"/>
                </a:solidFill>
                <a:latin typeface="Trebuchet MS"/>
                <a:cs typeface="Trebuchet MS"/>
              </a:rPr>
              <a:t>Bull  </a:t>
            </a:r>
            <a:r>
              <a:rPr lang="en-GB" u="sng" spc="-25" dirty="0">
                <a:solidFill>
                  <a:srgbClr val="FFFFFF"/>
                </a:solidFill>
                <a:latin typeface="Trebuchet MS"/>
                <a:cs typeface="Trebuchet MS"/>
              </a:rPr>
              <a:t>Coolers</a:t>
            </a:r>
            <a:endParaRPr lang="en-GB" u="sng" dirty="0">
              <a:latin typeface="Trebuchet MS"/>
              <a:cs typeface="Trebuchet MS"/>
            </a:endParaRPr>
          </a:p>
        </p:txBody>
      </p:sp>
      <p:pic>
        <p:nvPicPr>
          <p:cNvPr id="16" name="object 6">
            <a:extLst>
              <a:ext uri="{FF2B5EF4-FFF2-40B4-BE49-F238E27FC236}">
                <a16:creationId xmlns:a16="http://schemas.microsoft.com/office/drawing/2014/main" id="{A7CC2F53-DE6C-4F26-863E-2DD93FA093E8}"/>
              </a:ext>
            </a:extLst>
          </p:cNvPr>
          <p:cNvPicPr/>
          <p:nvPr/>
        </p:nvPicPr>
        <p:blipFill>
          <a:blip r:embed="rId7" cstate="print"/>
          <a:stretch>
            <a:fillRect/>
          </a:stretch>
        </p:blipFill>
        <p:spPr>
          <a:xfrm>
            <a:off x="3829010" y="2883836"/>
            <a:ext cx="2252205" cy="1944427"/>
          </a:xfrm>
          <a:prstGeom prst="rect">
            <a:avLst/>
          </a:prstGeom>
        </p:spPr>
      </p:pic>
      <p:pic>
        <p:nvPicPr>
          <p:cNvPr id="17" name="object 10">
            <a:extLst>
              <a:ext uri="{FF2B5EF4-FFF2-40B4-BE49-F238E27FC236}">
                <a16:creationId xmlns:a16="http://schemas.microsoft.com/office/drawing/2014/main" id="{D187FBD5-E80C-48DA-A9F9-CAA6274BBAC5}"/>
              </a:ext>
            </a:extLst>
          </p:cNvPr>
          <p:cNvPicPr/>
          <p:nvPr/>
        </p:nvPicPr>
        <p:blipFill>
          <a:blip r:embed="rId8" cstate="print"/>
          <a:stretch>
            <a:fillRect/>
          </a:stretch>
        </p:blipFill>
        <p:spPr>
          <a:xfrm>
            <a:off x="432991" y="2883837"/>
            <a:ext cx="3081086" cy="194442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4977A55-38A2-977C-2035-16A0915EAD00}"/>
              </a:ext>
            </a:extLst>
          </p:cNvPr>
          <p:cNvGraphicFramePr>
            <a:graphicFrameLocks noChangeAspect="1"/>
          </p:cNvGraphicFramePr>
          <p:nvPr>
            <p:custDataLst>
              <p:tags r:id="rId2"/>
            </p:custDataLst>
            <p:extLst>
              <p:ext uri="{D42A27DB-BD31-4B8C-83A1-F6EECF244321}">
                <p14:modId xmlns:p14="http://schemas.microsoft.com/office/powerpoint/2010/main" val="154361064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230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95" name="Google Shape;95;p17"/>
          <p:cNvSpPr txBox="1">
            <a:spLocks noGrp="1"/>
          </p:cNvSpPr>
          <p:nvPr>
            <p:ph type="title"/>
          </p:nvPr>
        </p:nvSpPr>
        <p:spPr>
          <a:xfrm>
            <a:off x="311701" y="220582"/>
            <a:ext cx="4572000" cy="572700"/>
          </a:xfrm>
          <a:prstGeom prst="rect">
            <a:avLst/>
          </a:prstGeom>
        </p:spPr>
        <p:txBody>
          <a:bodyPr spcFirstLastPara="1" wrap="square" lIns="91425" tIns="91425" rIns="91425" bIns="91425" anchor="t" anchorCtr="0">
            <a:normAutofit fontScale="90000"/>
          </a:bodyPr>
          <a:lstStyle/>
          <a:p>
            <a:pPr lvl="0"/>
            <a:r>
              <a:rPr lang="en" b="1" dirty="0">
                <a:solidFill>
                  <a:srgbClr val="1D3E71"/>
                </a:solidFill>
                <a:latin typeface="Didact Gothic"/>
                <a:ea typeface="Didact Gothic"/>
                <a:cs typeface="Didact Gothic"/>
                <a:sym typeface="Didact Gothic"/>
              </a:rPr>
              <a:t>Opportunity :</a:t>
            </a:r>
            <a:endParaRPr b="1" dirty="0">
              <a:solidFill>
                <a:srgbClr val="1D3E71"/>
              </a:solidFill>
              <a:latin typeface="Didact Gothic"/>
              <a:ea typeface="Didact Gothic"/>
              <a:cs typeface="Didact Gothic"/>
              <a:sym typeface="Didact Gothic"/>
            </a:endParaRPr>
          </a:p>
        </p:txBody>
      </p:sp>
      <p:sp>
        <p:nvSpPr>
          <p:cNvPr id="91" name="Google Shape;91;p17"/>
          <p:cNvSpPr txBox="1">
            <a:spLocks noGrp="1"/>
          </p:cNvSpPr>
          <p:nvPr>
            <p:ph type="body" idx="1"/>
          </p:nvPr>
        </p:nvSpPr>
        <p:spPr>
          <a:xfrm>
            <a:off x="311700" y="1109614"/>
            <a:ext cx="6197165" cy="1154956"/>
          </a:xfrm>
          <a:prstGeom prst="rect">
            <a:avLst/>
          </a:prstGeom>
        </p:spPr>
        <p:txBody>
          <a:bodyPr spcFirstLastPara="1" wrap="square" lIns="91425" tIns="91425" rIns="91425" bIns="91425" anchor="t" anchorCtr="0">
            <a:normAutofit lnSpcReduction="10000"/>
          </a:bodyPr>
          <a:lstStyle/>
          <a:p>
            <a:pPr>
              <a:buFont typeface="Arial" panose="020B0604020202020204" pitchFamily="34" charset="0"/>
              <a:buChar char="•"/>
            </a:pPr>
            <a:r>
              <a:rPr lang="en-GB" sz="1400" dirty="0">
                <a:solidFill>
                  <a:schemeClr val="tx1"/>
                </a:solidFill>
              </a:rPr>
              <a:t>EMRECo is concerned about margins.</a:t>
            </a:r>
          </a:p>
          <a:p>
            <a:pPr>
              <a:buFont typeface="Arial" panose="020B0604020202020204" pitchFamily="34" charset="0"/>
              <a:buChar char="•"/>
            </a:pPr>
            <a:r>
              <a:rPr lang="en-GB" sz="1400" dirty="0">
                <a:solidFill>
                  <a:schemeClr val="tx1"/>
                </a:solidFill>
              </a:rPr>
              <a:t>We have data to show that our margins are far superior to ColaCo's.</a:t>
            </a:r>
          </a:p>
          <a:p>
            <a:pPr>
              <a:buFont typeface="Arial" panose="020B0604020202020204" pitchFamily="34" charset="0"/>
              <a:buChar char="•"/>
            </a:pPr>
            <a:r>
              <a:rPr lang="en-GB" sz="1400" dirty="0">
                <a:solidFill>
                  <a:schemeClr val="tx1"/>
                </a:solidFill>
              </a:rPr>
              <a:t>This should be very enticing to them, especially since their own data shows that their Red Bull margins grow with an increase in unit sales.</a:t>
            </a:r>
          </a:p>
        </p:txBody>
      </p:sp>
      <p:sp>
        <p:nvSpPr>
          <p:cNvPr id="4" name="Rectangle 3">
            <a:extLst>
              <a:ext uri="{FF2B5EF4-FFF2-40B4-BE49-F238E27FC236}">
                <a16:creationId xmlns:a16="http://schemas.microsoft.com/office/drawing/2014/main" id="{871643F5-81B1-42FA-A4A0-F744A6126ADB}"/>
              </a:ext>
            </a:extLst>
          </p:cNvPr>
          <p:cNvSpPr/>
          <p:nvPr/>
        </p:nvSpPr>
        <p:spPr>
          <a:xfrm>
            <a:off x="364331" y="732700"/>
            <a:ext cx="4572000" cy="307777"/>
          </a:xfrm>
          <a:prstGeom prst="rect">
            <a:avLst/>
          </a:prstGeom>
        </p:spPr>
        <p:txBody>
          <a:bodyPr>
            <a:spAutoFit/>
          </a:bodyPr>
          <a:lstStyle/>
          <a:p>
            <a:r>
              <a:rPr lang="en-IN" b="1" dirty="0"/>
              <a:t>3. Highlight our superior margins.</a:t>
            </a:r>
          </a:p>
        </p:txBody>
      </p:sp>
      <p:sp>
        <p:nvSpPr>
          <p:cNvPr id="6" name="Rectangle 5">
            <a:extLst>
              <a:ext uri="{FF2B5EF4-FFF2-40B4-BE49-F238E27FC236}">
                <a16:creationId xmlns:a16="http://schemas.microsoft.com/office/drawing/2014/main" id="{E7771745-17AA-48B8-88ED-97F239544B77}"/>
              </a:ext>
            </a:extLst>
          </p:cNvPr>
          <p:cNvSpPr/>
          <p:nvPr/>
        </p:nvSpPr>
        <p:spPr>
          <a:xfrm>
            <a:off x="364331" y="2133975"/>
            <a:ext cx="4269117" cy="307777"/>
          </a:xfrm>
          <a:prstGeom prst="rect">
            <a:avLst/>
          </a:prstGeom>
        </p:spPr>
        <p:txBody>
          <a:bodyPr wrap="none">
            <a:spAutoFit/>
          </a:bodyPr>
          <a:lstStyle/>
          <a:p>
            <a:r>
              <a:rPr lang="en-IN" b="1" dirty="0">
                <a:solidFill>
                  <a:schemeClr val="tx1"/>
                </a:solidFill>
                <a:latin typeface="+mn-lt"/>
              </a:rPr>
              <a:t>4: Assess inventory levels and increase counter</a:t>
            </a:r>
          </a:p>
        </p:txBody>
      </p:sp>
      <p:sp>
        <p:nvSpPr>
          <p:cNvPr id="7" name="Rectangle 6">
            <a:extLst>
              <a:ext uri="{FF2B5EF4-FFF2-40B4-BE49-F238E27FC236}">
                <a16:creationId xmlns:a16="http://schemas.microsoft.com/office/drawing/2014/main" id="{15DDA3F2-41FF-44F3-8FD1-78BD10857348}"/>
              </a:ext>
            </a:extLst>
          </p:cNvPr>
          <p:cNvSpPr/>
          <p:nvPr/>
        </p:nvSpPr>
        <p:spPr>
          <a:xfrm>
            <a:off x="414897" y="2558172"/>
            <a:ext cx="3128404" cy="1815882"/>
          </a:xfrm>
          <a:prstGeom prst="rect">
            <a:avLst/>
          </a:prstGeom>
        </p:spPr>
        <p:txBody>
          <a:bodyPr wrap="square">
            <a:spAutoFit/>
          </a:bodyPr>
          <a:lstStyle/>
          <a:p>
            <a:pPr marL="285750" indent="-285750">
              <a:buFont typeface="Arial" panose="020B0604020202020204" pitchFamily="34" charset="0"/>
              <a:buChar char="•"/>
            </a:pPr>
            <a:r>
              <a:rPr lang="en-GB" dirty="0">
                <a:solidFill>
                  <a:schemeClr val="tx1"/>
                </a:solidFill>
                <a:latin typeface="Didact Gothic" panose="020B0604020202020204" charset="0"/>
              </a:rPr>
              <a:t>EMRECo is also concerned about inventory levels.</a:t>
            </a:r>
          </a:p>
          <a:p>
            <a:pPr marL="285750" indent="-285750">
              <a:buFont typeface="Arial" panose="020B0604020202020204" pitchFamily="34" charset="0"/>
              <a:buChar char="•"/>
            </a:pPr>
            <a:r>
              <a:rPr lang="en-GB" dirty="0">
                <a:solidFill>
                  <a:schemeClr val="tx1"/>
                </a:solidFill>
                <a:latin typeface="Didact Gothic" panose="020B0604020202020204" charset="0"/>
              </a:rPr>
              <a:t>The customers have been complaining about products not being sold out at all counters.</a:t>
            </a:r>
          </a:p>
          <a:p>
            <a:pPr marL="285750" indent="-285750">
              <a:buFont typeface="Arial" panose="020B0604020202020204" pitchFamily="34" charset="0"/>
              <a:buChar char="•"/>
            </a:pPr>
            <a:r>
              <a:rPr lang="en-GB" dirty="0">
                <a:solidFill>
                  <a:schemeClr val="tx1"/>
                </a:solidFill>
                <a:latin typeface="Didact Gothic" panose="020B0604020202020204" charset="0"/>
              </a:rPr>
              <a:t>I will talk to their category manager to see if this is an area of opportunity for us.</a:t>
            </a:r>
          </a:p>
        </p:txBody>
      </p:sp>
      <p:sp>
        <p:nvSpPr>
          <p:cNvPr id="10" name="Rectangle 9">
            <a:extLst>
              <a:ext uri="{FF2B5EF4-FFF2-40B4-BE49-F238E27FC236}">
                <a16:creationId xmlns:a16="http://schemas.microsoft.com/office/drawing/2014/main" id="{307B56EF-8A89-4017-9A87-D8C489B98D57}"/>
              </a:ext>
            </a:extLst>
          </p:cNvPr>
          <p:cNvSpPr/>
          <p:nvPr/>
        </p:nvSpPr>
        <p:spPr>
          <a:xfrm>
            <a:off x="6906339" y="421194"/>
            <a:ext cx="1805302" cy="307777"/>
          </a:xfrm>
          <a:prstGeom prst="rect">
            <a:avLst/>
          </a:prstGeom>
        </p:spPr>
        <p:txBody>
          <a:bodyPr wrap="none">
            <a:spAutoFit/>
          </a:bodyPr>
          <a:lstStyle/>
          <a:p>
            <a:pPr lvl="0"/>
            <a:r>
              <a:rPr lang="en-US" b="1" dirty="0">
                <a:solidFill>
                  <a:schemeClr val="lt1"/>
                </a:solidFill>
                <a:latin typeface="Didact Gothic"/>
                <a:ea typeface="Didact Gothic"/>
                <a:cs typeface="Didact Gothic"/>
                <a:sym typeface="Didact Gothic"/>
              </a:rPr>
              <a:t>Recommendation #2:</a:t>
            </a:r>
          </a:p>
        </p:txBody>
      </p:sp>
      <p:pic>
        <p:nvPicPr>
          <p:cNvPr id="11" name="object 6">
            <a:extLst>
              <a:ext uri="{FF2B5EF4-FFF2-40B4-BE49-F238E27FC236}">
                <a16:creationId xmlns:a16="http://schemas.microsoft.com/office/drawing/2014/main" id="{E9194C6F-3089-436E-9657-F56628AA23E1}"/>
              </a:ext>
            </a:extLst>
          </p:cNvPr>
          <p:cNvPicPr/>
          <p:nvPr/>
        </p:nvPicPr>
        <p:blipFill>
          <a:blip r:embed="rId7" cstate="print"/>
          <a:stretch>
            <a:fillRect/>
          </a:stretch>
        </p:blipFill>
        <p:spPr>
          <a:xfrm>
            <a:off x="4068153" y="2992954"/>
            <a:ext cx="2013207" cy="1832453"/>
          </a:xfrm>
          <a:prstGeom prst="rect">
            <a:avLst/>
          </a:prstGeom>
        </p:spPr>
      </p:pic>
      <p:sp>
        <p:nvSpPr>
          <p:cNvPr id="2" name="Rectangle 1">
            <a:extLst>
              <a:ext uri="{FF2B5EF4-FFF2-40B4-BE49-F238E27FC236}">
                <a16:creationId xmlns:a16="http://schemas.microsoft.com/office/drawing/2014/main" id="{BF29C410-13F4-4604-9CE0-3C5F53370168}"/>
              </a:ext>
            </a:extLst>
          </p:cNvPr>
          <p:cNvSpPr/>
          <p:nvPr/>
        </p:nvSpPr>
        <p:spPr>
          <a:xfrm>
            <a:off x="6906339" y="971601"/>
            <a:ext cx="2140634" cy="1015214"/>
          </a:xfrm>
          <a:prstGeom prst="rect">
            <a:avLst/>
          </a:prstGeom>
        </p:spPr>
        <p:txBody>
          <a:bodyPr wrap="square">
            <a:spAutoFit/>
          </a:bodyPr>
          <a:lstStyle/>
          <a:p>
            <a:pPr marL="12700" marR="5080">
              <a:lnSpc>
                <a:spcPts val="2480"/>
              </a:lnSpc>
            </a:pPr>
            <a:r>
              <a:rPr lang="en-GB" spc="-60" dirty="0">
                <a:solidFill>
                  <a:srgbClr val="FFFFFF"/>
                </a:solidFill>
                <a:latin typeface="Trebuchet MS"/>
                <a:cs typeface="Trebuchet MS"/>
              </a:rPr>
              <a:t>Start</a:t>
            </a:r>
            <a:r>
              <a:rPr lang="en-GB" spc="-145" dirty="0">
                <a:solidFill>
                  <a:srgbClr val="FFFFFF"/>
                </a:solidFill>
                <a:latin typeface="Trebuchet MS"/>
                <a:cs typeface="Trebuchet MS"/>
              </a:rPr>
              <a:t> </a:t>
            </a:r>
            <a:r>
              <a:rPr lang="en-GB" spc="-30" dirty="0">
                <a:solidFill>
                  <a:srgbClr val="FFFFFF"/>
                </a:solidFill>
                <a:latin typeface="Trebuchet MS"/>
                <a:cs typeface="Trebuchet MS"/>
              </a:rPr>
              <a:t>selling</a:t>
            </a:r>
            <a:r>
              <a:rPr lang="en-GB" spc="215" dirty="0">
                <a:solidFill>
                  <a:srgbClr val="FFFFFF"/>
                </a:solidFill>
                <a:latin typeface="Trebuchet MS"/>
                <a:cs typeface="Trebuchet MS"/>
              </a:rPr>
              <a:t> </a:t>
            </a:r>
            <a:r>
              <a:rPr lang="en-GB" spc="-15" dirty="0">
                <a:solidFill>
                  <a:srgbClr val="FFFFFF"/>
                </a:solidFill>
                <a:latin typeface="Trebuchet MS"/>
                <a:cs typeface="Trebuchet MS"/>
              </a:rPr>
              <a:t>Red</a:t>
            </a:r>
            <a:r>
              <a:rPr lang="en-GB" spc="215" dirty="0">
                <a:solidFill>
                  <a:srgbClr val="FFFFFF"/>
                </a:solidFill>
                <a:latin typeface="Trebuchet MS"/>
                <a:cs typeface="Trebuchet MS"/>
              </a:rPr>
              <a:t> </a:t>
            </a:r>
            <a:r>
              <a:rPr lang="en-GB" spc="-80" dirty="0">
                <a:solidFill>
                  <a:srgbClr val="FFFFFF"/>
                </a:solidFill>
                <a:latin typeface="Trebuchet MS"/>
                <a:cs typeface="Trebuchet MS"/>
              </a:rPr>
              <a:t>Bull  </a:t>
            </a:r>
            <a:r>
              <a:rPr lang="en-GB" spc="-25" dirty="0">
                <a:solidFill>
                  <a:srgbClr val="FFFFFF"/>
                </a:solidFill>
                <a:latin typeface="Trebuchet MS"/>
                <a:cs typeface="Trebuchet MS"/>
              </a:rPr>
              <a:t>in</a:t>
            </a:r>
            <a:r>
              <a:rPr lang="en-GB" spc="-145" dirty="0">
                <a:solidFill>
                  <a:srgbClr val="FFFFFF"/>
                </a:solidFill>
                <a:latin typeface="Trebuchet MS"/>
                <a:cs typeface="Trebuchet MS"/>
              </a:rPr>
              <a:t> </a:t>
            </a:r>
            <a:r>
              <a:rPr lang="en-GB" spc="-110" dirty="0">
                <a:solidFill>
                  <a:srgbClr val="FFFFFF"/>
                </a:solidFill>
                <a:latin typeface="Trebuchet MS"/>
                <a:cs typeface="Trebuchet MS"/>
              </a:rPr>
              <a:t>r</a:t>
            </a:r>
            <a:r>
              <a:rPr lang="en-GB" spc="-10" dirty="0">
                <a:solidFill>
                  <a:srgbClr val="FFFFFF"/>
                </a:solidFill>
                <a:latin typeface="Trebuchet MS"/>
                <a:cs typeface="Trebuchet MS"/>
              </a:rPr>
              <a:t>emaining</a:t>
            </a:r>
            <a:r>
              <a:rPr lang="en-GB" spc="-145" dirty="0">
                <a:solidFill>
                  <a:srgbClr val="FFFFFF"/>
                </a:solidFill>
                <a:latin typeface="Trebuchet MS"/>
                <a:cs typeface="Trebuchet MS"/>
              </a:rPr>
              <a:t> </a:t>
            </a:r>
            <a:r>
              <a:rPr lang="en-GB" spc="30" dirty="0">
                <a:solidFill>
                  <a:srgbClr val="FFFFFF"/>
                </a:solidFill>
                <a:latin typeface="Trebuchet MS"/>
                <a:cs typeface="Trebuchet MS"/>
              </a:rPr>
              <a:t>53  </a:t>
            </a:r>
            <a:r>
              <a:rPr lang="en-GB" spc="10" dirty="0">
                <a:solidFill>
                  <a:srgbClr val="FFFFFF"/>
                </a:solidFill>
                <a:latin typeface="Trebuchet MS"/>
                <a:cs typeface="Trebuchet MS"/>
              </a:rPr>
              <a:t>EMRECo</a:t>
            </a:r>
            <a:r>
              <a:rPr lang="en-GB" spc="-145" dirty="0">
                <a:solidFill>
                  <a:srgbClr val="FFFFFF"/>
                </a:solidFill>
                <a:latin typeface="Trebuchet MS"/>
                <a:cs typeface="Trebuchet MS"/>
              </a:rPr>
              <a:t> </a:t>
            </a:r>
            <a:r>
              <a:rPr lang="en-GB" spc="-35" dirty="0">
                <a:solidFill>
                  <a:srgbClr val="FFFFFF"/>
                </a:solidFill>
                <a:latin typeface="Trebuchet MS"/>
                <a:cs typeface="Trebuchet MS"/>
              </a:rPr>
              <a:t>locations</a:t>
            </a:r>
            <a:endParaRPr lang="en-GB" dirty="0">
              <a:latin typeface="Trebuchet MS"/>
              <a:cs typeface="Trebuchet MS"/>
            </a:endParaRPr>
          </a:p>
        </p:txBody>
      </p:sp>
      <p:sp>
        <p:nvSpPr>
          <p:cNvPr id="5" name="Rectangle 4">
            <a:extLst>
              <a:ext uri="{FF2B5EF4-FFF2-40B4-BE49-F238E27FC236}">
                <a16:creationId xmlns:a16="http://schemas.microsoft.com/office/drawing/2014/main" id="{27F87931-253A-4EDD-80ED-06B946EEDB2A}"/>
              </a:ext>
            </a:extLst>
          </p:cNvPr>
          <p:cNvSpPr/>
          <p:nvPr/>
        </p:nvSpPr>
        <p:spPr>
          <a:xfrm>
            <a:off x="4798682" y="2133975"/>
            <a:ext cx="1052211" cy="307777"/>
          </a:xfrm>
          <a:prstGeom prst="rect">
            <a:avLst/>
          </a:prstGeom>
        </p:spPr>
        <p:txBody>
          <a:bodyPr wrap="none">
            <a:spAutoFit/>
          </a:bodyPr>
          <a:lstStyle/>
          <a:p>
            <a:pPr marL="12700">
              <a:spcBef>
                <a:spcPts val="120"/>
              </a:spcBef>
            </a:pPr>
            <a:r>
              <a:rPr lang="en-IN" spc="105" dirty="0">
                <a:solidFill>
                  <a:srgbClr val="595959"/>
                </a:solidFill>
                <a:latin typeface="Trebuchet MS"/>
                <a:cs typeface="Trebuchet MS"/>
              </a:rPr>
              <a:t>#</a:t>
            </a:r>
            <a:r>
              <a:rPr lang="en-IN" spc="-80" dirty="0">
                <a:solidFill>
                  <a:srgbClr val="595959"/>
                </a:solidFill>
                <a:latin typeface="Trebuchet MS"/>
                <a:cs typeface="Trebuchet MS"/>
              </a:rPr>
              <a:t> </a:t>
            </a:r>
            <a:r>
              <a:rPr lang="en-IN" spc="-15" dirty="0">
                <a:solidFill>
                  <a:srgbClr val="595959"/>
                </a:solidFill>
                <a:latin typeface="Trebuchet MS"/>
                <a:cs typeface="Trebuchet MS"/>
              </a:rPr>
              <a:t>locations</a:t>
            </a:r>
            <a:endParaRPr lang="en-IN" dirty="0">
              <a:latin typeface="Trebuchet MS"/>
              <a:cs typeface="Trebuchet MS"/>
            </a:endParaRPr>
          </a:p>
        </p:txBody>
      </p:sp>
      <p:sp>
        <p:nvSpPr>
          <p:cNvPr id="8" name="Rectangle 7">
            <a:extLst>
              <a:ext uri="{FF2B5EF4-FFF2-40B4-BE49-F238E27FC236}">
                <a16:creationId xmlns:a16="http://schemas.microsoft.com/office/drawing/2014/main" id="{7973F3EF-6D29-40E5-84AF-5FA5DD5B9DBD}"/>
              </a:ext>
            </a:extLst>
          </p:cNvPr>
          <p:cNvSpPr/>
          <p:nvPr/>
        </p:nvSpPr>
        <p:spPr>
          <a:xfrm>
            <a:off x="6906339" y="2133975"/>
            <a:ext cx="2140634" cy="1169551"/>
          </a:xfrm>
          <a:prstGeom prst="rect">
            <a:avLst/>
          </a:prstGeom>
        </p:spPr>
        <p:txBody>
          <a:bodyPr wrap="square">
            <a:spAutoFit/>
          </a:bodyPr>
          <a:lstStyle/>
          <a:p>
            <a:r>
              <a:rPr lang="en-GB" spc="-60" dirty="0">
                <a:solidFill>
                  <a:schemeClr val="bg1"/>
                </a:solidFill>
                <a:latin typeface="Trebuchet MS"/>
                <a:cs typeface="Trebuchet MS"/>
              </a:rPr>
              <a:t>Determine</a:t>
            </a:r>
            <a:r>
              <a:rPr lang="en-GB" spc="-145" dirty="0">
                <a:solidFill>
                  <a:schemeClr val="bg1"/>
                </a:solidFill>
                <a:latin typeface="Trebuchet MS"/>
                <a:cs typeface="Trebuchet MS"/>
              </a:rPr>
              <a:t> </a:t>
            </a:r>
            <a:r>
              <a:rPr lang="en-GB" spc="-20" dirty="0">
                <a:solidFill>
                  <a:schemeClr val="bg1"/>
                </a:solidFill>
                <a:latin typeface="Trebuchet MS"/>
                <a:cs typeface="Trebuchet MS"/>
              </a:rPr>
              <a:t>logistics</a:t>
            </a:r>
            <a:r>
              <a:rPr lang="en-GB" spc="-145" dirty="0">
                <a:solidFill>
                  <a:schemeClr val="bg1"/>
                </a:solidFill>
                <a:latin typeface="Trebuchet MS"/>
                <a:cs typeface="Trebuchet MS"/>
              </a:rPr>
              <a:t> </a:t>
            </a:r>
            <a:r>
              <a:rPr lang="en-GB" spc="-114" dirty="0">
                <a:solidFill>
                  <a:schemeClr val="bg1"/>
                </a:solidFill>
                <a:latin typeface="Trebuchet MS"/>
                <a:cs typeface="Trebuchet MS"/>
              </a:rPr>
              <a:t>to</a:t>
            </a:r>
            <a:r>
              <a:rPr lang="en-GB" spc="-145" dirty="0">
                <a:solidFill>
                  <a:schemeClr val="bg1"/>
                </a:solidFill>
                <a:latin typeface="Trebuchet MS"/>
                <a:cs typeface="Trebuchet MS"/>
              </a:rPr>
              <a:t> </a:t>
            </a:r>
            <a:r>
              <a:rPr lang="en-GB" spc="-20" dirty="0">
                <a:solidFill>
                  <a:schemeClr val="bg1"/>
                </a:solidFill>
                <a:latin typeface="Trebuchet MS"/>
                <a:cs typeface="Trebuchet MS"/>
              </a:rPr>
              <a:t>ensure</a:t>
            </a:r>
            <a:r>
              <a:rPr lang="en-GB" spc="220" dirty="0">
                <a:solidFill>
                  <a:schemeClr val="bg1"/>
                </a:solidFill>
                <a:latin typeface="Trebuchet MS"/>
                <a:cs typeface="Trebuchet MS"/>
              </a:rPr>
              <a:t> </a:t>
            </a:r>
            <a:r>
              <a:rPr lang="en-GB" spc="-15" dirty="0">
                <a:solidFill>
                  <a:schemeClr val="bg1"/>
                </a:solidFill>
                <a:latin typeface="Trebuchet MS"/>
                <a:cs typeface="Trebuchet MS"/>
              </a:rPr>
              <a:t>Red</a:t>
            </a:r>
            <a:r>
              <a:rPr lang="en-GB" spc="215" dirty="0">
                <a:solidFill>
                  <a:schemeClr val="bg1"/>
                </a:solidFill>
                <a:latin typeface="Trebuchet MS"/>
                <a:cs typeface="Trebuchet MS"/>
              </a:rPr>
              <a:t> </a:t>
            </a:r>
            <a:r>
              <a:rPr lang="en-GB" spc="-85" dirty="0">
                <a:solidFill>
                  <a:schemeClr val="bg1"/>
                </a:solidFill>
                <a:latin typeface="Trebuchet MS"/>
                <a:cs typeface="Trebuchet MS"/>
              </a:rPr>
              <a:t>Bull</a:t>
            </a:r>
            <a:r>
              <a:rPr lang="en-GB" spc="-145" dirty="0">
                <a:solidFill>
                  <a:schemeClr val="bg1"/>
                </a:solidFill>
                <a:latin typeface="Trebuchet MS"/>
                <a:cs typeface="Trebuchet MS"/>
              </a:rPr>
              <a:t> </a:t>
            </a:r>
            <a:r>
              <a:rPr lang="en-GB" spc="35" dirty="0">
                <a:solidFill>
                  <a:schemeClr val="bg1"/>
                </a:solidFill>
                <a:latin typeface="Trebuchet MS"/>
                <a:cs typeface="Trebuchet MS"/>
              </a:rPr>
              <a:t>is</a:t>
            </a:r>
            <a:r>
              <a:rPr lang="en-GB" spc="-140" dirty="0">
                <a:solidFill>
                  <a:schemeClr val="bg1"/>
                </a:solidFill>
                <a:latin typeface="Trebuchet MS"/>
                <a:cs typeface="Trebuchet MS"/>
              </a:rPr>
              <a:t> </a:t>
            </a:r>
            <a:r>
              <a:rPr lang="en-GB" spc="-45" dirty="0">
                <a:solidFill>
                  <a:schemeClr val="bg1"/>
                </a:solidFill>
                <a:latin typeface="Trebuchet MS"/>
                <a:cs typeface="Trebuchet MS"/>
              </a:rPr>
              <a:t>stocked</a:t>
            </a:r>
            <a:r>
              <a:rPr lang="en-GB" spc="-145" dirty="0">
                <a:solidFill>
                  <a:schemeClr val="bg1"/>
                </a:solidFill>
                <a:latin typeface="Trebuchet MS"/>
                <a:cs typeface="Trebuchet MS"/>
              </a:rPr>
              <a:t> </a:t>
            </a:r>
            <a:r>
              <a:rPr lang="en-GB" spc="-25" dirty="0">
                <a:solidFill>
                  <a:schemeClr val="bg1"/>
                </a:solidFill>
                <a:latin typeface="Trebuchet MS"/>
                <a:cs typeface="Trebuchet MS"/>
              </a:rPr>
              <a:t>in</a:t>
            </a:r>
            <a:r>
              <a:rPr lang="en-GB" spc="-145" dirty="0">
                <a:solidFill>
                  <a:schemeClr val="bg1"/>
                </a:solidFill>
                <a:latin typeface="Trebuchet MS"/>
                <a:cs typeface="Trebuchet MS"/>
              </a:rPr>
              <a:t> </a:t>
            </a:r>
            <a:r>
              <a:rPr lang="en-GB" spc="-20" dirty="0">
                <a:solidFill>
                  <a:schemeClr val="bg1"/>
                </a:solidFill>
                <a:latin typeface="Trebuchet MS"/>
                <a:cs typeface="Trebuchet MS"/>
              </a:rPr>
              <a:t>remaining</a:t>
            </a:r>
            <a:r>
              <a:rPr lang="en-GB" spc="-145" dirty="0">
                <a:solidFill>
                  <a:schemeClr val="bg1"/>
                </a:solidFill>
                <a:latin typeface="Trebuchet MS"/>
                <a:cs typeface="Trebuchet MS"/>
              </a:rPr>
              <a:t> </a:t>
            </a:r>
            <a:r>
              <a:rPr lang="en-GB" spc="35" dirty="0">
                <a:solidFill>
                  <a:schemeClr val="bg1"/>
                </a:solidFill>
                <a:latin typeface="Trebuchet MS"/>
                <a:cs typeface="Trebuchet MS"/>
              </a:rPr>
              <a:t>53</a:t>
            </a:r>
            <a:r>
              <a:rPr lang="en-GB" spc="-140" dirty="0">
                <a:solidFill>
                  <a:schemeClr val="bg1"/>
                </a:solidFill>
                <a:latin typeface="Trebuchet MS"/>
                <a:cs typeface="Trebuchet MS"/>
              </a:rPr>
              <a:t> </a:t>
            </a:r>
            <a:r>
              <a:rPr lang="en-GB" spc="-65" dirty="0">
                <a:solidFill>
                  <a:schemeClr val="bg1"/>
                </a:solidFill>
                <a:latin typeface="Trebuchet MS"/>
                <a:cs typeface="Trebuchet MS"/>
              </a:rPr>
              <a:t>stores;</a:t>
            </a:r>
            <a:r>
              <a:rPr lang="en-GB" spc="-145" dirty="0">
                <a:solidFill>
                  <a:schemeClr val="bg1"/>
                </a:solidFill>
                <a:latin typeface="Trebuchet MS"/>
                <a:cs typeface="Trebuchet MS"/>
              </a:rPr>
              <a:t> </a:t>
            </a:r>
            <a:r>
              <a:rPr lang="en-GB" spc="-30" dirty="0">
                <a:solidFill>
                  <a:schemeClr val="bg1"/>
                </a:solidFill>
                <a:latin typeface="Trebuchet MS"/>
                <a:cs typeface="Trebuchet MS"/>
              </a:rPr>
              <a:t>plan</a:t>
            </a:r>
            <a:r>
              <a:rPr lang="en-GB" spc="-145" dirty="0">
                <a:solidFill>
                  <a:schemeClr val="bg1"/>
                </a:solidFill>
                <a:latin typeface="Trebuchet MS"/>
                <a:cs typeface="Trebuchet MS"/>
              </a:rPr>
              <a:t> </a:t>
            </a:r>
            <a:r>
              <a:rPr lang="en-GB" spc="-114" dirty="0">
                <a:solidFill>
                  <a:schemeClr val="bg1"/>
                </a:solidFill>
                <a:latin typeface="Trebuchet MS"/>
                <a:cs typeface="Trebuchet MS"/>
              </a:rPr>
              <a:t>to </a:t>
            </a:r>
            <a:r>
              <a:rPr lang="en-GB" spc="-525" dirty="0">
                <a:solidFill>
                  <a:schemeClr val="bg1"/>
                </a:solidFill>
                <a:latin typeface="Trebuchet MS"/>
                <a:cs typeface="Trebuchet MS"/>
              </a:rPr>
              <a:t> </a:t>
            </a:r>
            <a:r>
              <a:rPr lang="en-GB" spc="-80" dirty="0">
                <a:solidFill>
                  <a:schemeClr val="bg1"/>
                </a:solidFill>
                <a:latin typeface="Trebuchet MS"/>
                <a:cs typeface="Trebuchet MS"/>
              </a:rPr>
              <a:t>complete</a:t>
            </a:r>
            <a:r>
              <a:rPr lang="en-GB" spc="215" dirty="0">
                <a:solidFill>
                  <a:schemeClr val="bg1"/>
                </a:solidFill>
                <a:latin typeface="Trebuchet MS"/>
                <a:cs typeface="Trebuchet MS"/>
              </a:rPr>
              <a:t> </a:t>
            </a:r>
            <a:r>
              <a:rPr lang="en-GB" spc="-15" dirty="0">
                <a:solidFill>
                  <a:schemeClr val="bg1"/>
                </a:solidFill>
                <a:latin typeface="Trebuchet MS"/>
                <a:cs typeface="Trebuchet MS"/>
              </a:rPr>
              <a:t>Red</a:t>
            </a:r>
            <a:r>
              <a:rPr lang="en-GB" spc="215" dirty="0">
                <a:solidFill>
                  <a:schemeClr val="bg1"/>
                </a:solidFill>
                <a:latin typeface="Trebuchet MS"/>
                <a:cs typeface="Trebuchet MS"/>
              </a:rPr>
              <a:t> </a:t>
            </a:r>
            <a:r>
              <a:rPr lang="en-GB" spc="-85" dirty="0">
                <a:solidFill>
                  <a:schemeClr val="bg1"/>
                </a:solidFill>
                <a:latin typeface="Trebuchet MS"/>
                <a:cs typeface="Trebuchet MS"/>
              </a:rPr>
              <a:t>Bull</a:t>
            </a:r>
            <a:r>
              <a:rPr lang="en-GB" spc="-145" dirty="0">
                <a:solidFill>
                  <a:schemeClr val="bg1"/>
                </a:solidFill>
                <a:latin typeface="Trebuchet MS"/>
                <a:cs typeface="Trebuchet MS"/>
              </a:rPr>
              <a:t> </a:t>
            </a:r>
            <a:r>
              <a:rPr lang="en-GB" spc="-35" dirty="0">
                <a:solidFill>
                  <a:schemeClr val="bg1"/>
                </a:solidFill>
                <a:latin typeface="Trebuchet MS"/>
                <a:cs typeface="Trebuchet MS"/>
              </a:rPr>
              <a:t>launch</a:t>
            </a:r>
            <a:r>
              <a:rPr lang="en-GB" spc="-145" dirty="0">
                <a:solidFill>
                  <a:schemeClr val="bg1"/>
                </a:solidFill>
                <a:latin typeface="Trebuchet MS"/>
                <a:cs typeface="Trebuchet MS"/>
              </a:rPr>
              <a:t> </a:t>
            </a:r>
            <a:r>
              <a:rPr lang="en-GB" spc="-25" dirty="0">
                <a:solidFill>
                  <a:schemeClr val="bg1"/>
                </a:solidFill>
                <a:latin typeface="Trebuchet MS"/>
                <a:cs typeface="Trebuchet MS"/>
              </a:rPr>
              <a:t>in</a:t>
            </a:r>
            <a:r>
              <a:rPr lang="en-GB" spc="-145" dirty="0">
                <a:solidFill>
                  <a:schemeClr val="bg1"/>
                </a:solidFill>
                <a:latin typeface="Trebuchet MS"/>
                <a:cs typeface="Trebuchet MS"/>
              </a:rPr>
              <a:t> </a:t>
            </a:r>
            <a:r>
              <a:rPr lang="en-GB" spc="-30" dirty="0">
                <a:solidFill>
                  <a:schemeClr val="bg1"/>
                </a:solidFill>
                <a:latin typeface="Trebuchet MS"/>
                <a:cs typeface="Trebuchet MS"/>
              </a:rPr>
              <a:t>stores</a:t>
            </a:r>
            <a:r>
              <a:rPr lang="en-GB" spc="-145" dirty="0">
                <a:solidFill>
                  <a:schemeClr val="bg1"/>
                </a:solidFill>
                <a:latin typeface="Trebuchet MS"/>
                <a:cs typeface="Trebuchet MS"/>
              </a:rPr>
              <a:t> </a:t>
            </a:r>
            <a:endParaRPr lang="en-IN"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lvl="0"/>
            <a:r>
              <a:rPr lang="en-IN" spc="-110" dirty="0"/>
              <a:t>P</a:t>
            </a:r>
            <a:r>
              <a:rPr lang="en-IN" spc="-100" dirty="0"/>
              <a:t>r</a:t>
            </a:r>
            <a:r>
              <a:rPr lang="en-IN" spc="10" dirty="0"/>
              <a:t>oposed</a:t>
            </a:r>
            <a:r>
              <a:rPr lang="en-IN" spc="300" dirty="0"/>
              <a:t> </a:t>
            </a:r>
            <a:r>
              <a:rPr lang="en-IN" dirty="0"/>
              <a:t>N</a:t>
            </a:r>
            <a:r>
              <a:rPr lang="en-IN" spc="-75" dirty="0"/>
              <a:t>e</a:t>
            </a:r>
            <a:r>
              <a:rPr lang="en-IN" spc="-204" dirty="0"/>
              <a:t>xt</a:t>
            </a:r>
            <a:r>
              <a:rPr lang="en-IN" spc="-200" dirty="0"/>
              <a:t> </a:t>
            </a:r>
            <a:r>
              <a:rPr lang="en-IN" spc="10" dirty="0"/>
              <a:t>Steps</a:t>
            </a:r>
            <a:endParaRPr b="1" dirty="0">
              <a:solidFill>
                <a:srgbClr val="1D3E71"/>
              </a:solidFill>
              <a:latin typeface="Didact Gothic"/>
              <a:ea typeface="Didact Gothic"/>
              <a:cs typeface="Didact Gothic"/>
              <a:sym typeface="Didact Gothic"/>
            </a:endParaRPr>
          </a:p>
        </p:txBody>
      </p:sp>
      <p:sp>
        <p:nvSpPr>
          <p:cNvPr id="101" name="Google Shape;101;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321945" marR="290195" indent="-309880">
              <a:lnSpc>
                <a:spcPct val="114999"/>
              </a:lnSpc>
              <a:spcBef>
                <a:spcPts val="100"/>
              </a:spcBef>
              <a:buClr>
                <a:srgbClr val="595959"/>
              </a:buClr>
              <a:buFont typeface="Tahoma"/>
              <a:buChar char="●"/>
              <a:tabLst>
                <a:tab pos="321945" algn="l"/>
                <a:tab pos="322580" algn="l"/>
              </a:tabLst>
            </a:pPr>
            <a:r>
              <a:rPr lang="en-GB" spc="-60" dirty="0">
                <a:solidFill>
                  <a:srgbClr val="1A1919"/>
                </a:solidFill>
                <a:latin typeface="Trebuchet MS" panose="020B0603020202020204" pitchFamily="34" charset="0"/>
                <a:cs typeface="Trebuchet MS"/>
              </a:rPr>
              <a:t>Determine</a:t>
            </a:r>
            <a:r>
              <a:rPr lang="en-GB" spc="-145" dirty="0">
                <a:solidFill>
                  <a:srgbClr val="1A1919"/>
                </a:solidFill>
                <a:latin typeface="Trebuchet MS" panose="020B0603020202020204" pitchFamily="34" charset="0"/>
                <a:cs typeface="Trebuchet MS"/>
              </a:rPr>
              <a:t> </a:t>
            </a:r>
            <a:r>
              <a:rPr lang="en-GB" spc="-20" dirty="0">
                <a:solidFill>
                  <a:srgbClr val="1A1919"/>
                </a:solidFill>
                <a:latin typeface="Trebuchet MS" panose="020B0603020202020204" pitchFamily="34" charset="0"/>
                <a:cs typeface="Trebuchet MS"/>
              </a:rPr>
              <a:t>logistics</a:t>
            </a:r>
            <a:r>
              <a:rPr lang="en-GB" spc="-145" dirty="0">
                <a:solidFill>
                  <a:srgbClr val="1A1919"/>
                </a:solidFill>
                <a:latin typeface="Trebuchet MS" panose="020B0603020202020204" pitchFamily="34" charset="0"/>
                <a:cs typeface="Trebuchet MS"/>
              </a:rPr>
              <a:t> </a:t>
            </a:r>
            <a:r>
              <a:rPr lang="en-GB" spc="-114" dirty="0">
                <a:solidFill>
                  <a:srgbClr val="1A1919"/>
                </a:solidFill>
                <a:latin typeface="Trebuchet MS" panose="020B0603020202020204" pitchFamily="34" charset="0"/>
                <a:cs typeface="Trebuchet MS"/>
              </a:rPr>
              <a:t>to</a:t>
            </a:r>
            <a:r>
              <a:rPr lang="en-GB" spc="-145" dirty="0">
                <a:solidFill>
                  <a:srgbClr val="1A1919"/>
                </a:solidFill>
                <a:latin typeface="Trebuchet MS" panose="020B0603020202020204" pitchFamily="34" charset="0"/>
                <a:cs typeface="Trebuchet MS"/>
              </a:rPr>
              <a:t> </a:t>
            </a:r>
            <a:r>
              <a:rPr lang="en-GB" spc="-20" dirty="0">
                <a:solidFill>
                  <a:srgbClr val="1A1919"/>
                </a:solidFill>
                <a:latin typeface="Trebuchet MS" panose="020B0603020202020204" pitchFamily="34" charset="0"/>
                <a:cs typeface="Trebuchet MS"/>
              </a:rPr>
              <a:t>ensure</a:t>
            </a:r>
            <a:r>
              <a:rPr lang="en-GB" spc="220" dirty="0">
                <a:solidFill>
                  <a:srgbClr val="1A1919"/>
                </a:solidFill>
                <a:latin typeface="Trebuchet MS" panose="020B0603020202020204" pitchFamily="34" charset="0"/>
                <a:cs typeface="Trebuchet MS"/>
              </a:rPr>
              <a:t> </a:t>
            </a:r>
            <a:r>
              <a:rPr lang="en-GB" spc="-15" dirty="0">
                <a:solidFill>
                  <a:srgbClr val="1A1919"/>
                </a:solidFill>
                <a:latin typeface="Trebuchet MS" panose="020B0603020202020204" pitchFamily="34" charset="0"/>
                <a:cs typeface="Trebuchet MS"/>
              </a:rPr>
              <a:t>Red</a:t>
            </a:r>
            <a:r>
              <a:rPr lang="en-GB" spc="215" dirty="0">
                <a:solidFill>
                  <a:srgbClr val="1A1919"/>
                </a:solidFill>
                <a:latin typeface="Trebuchet MS" panose="020B0603020202020204" pitchFamily="34" charset="0"/>
                <a:cs typeface="Trebuchet MS"/>
              </a:rPr>
              <a:t> </a:t>
            </a:r>
            <a:r>
              <a:rPr lang="en-GB" spc="-85" dirty="0">
                <a:solidFill>
                  <a:srgbClr val="1A1919"/>
                </a:solidFill>
                <a:latin typeface="Trebuchet MS" panose="020B0603020202020204" pitchFamily="34" charset="0"/>
                <a:cs typeface="Trebuchet MS"/>
              </a:rPr>
              <a:t>Bull</a:t>
            </a:r>
            <a:r>
              <a:rPr lang="en-GB" spc="-145" dirty="0">
                <a:solidFill>
                  <a:srgbClr val="1A1919"/>
                </a:solidFill>
                <a:latin typeface="Trebuchet MS" panose="020B0603020202020204" pitchFamily="34" charset="0"/>
                <a:cs typeface="Trebuchet MS"/>
              </a:rPr>
              <a:t> </a:t>
            </a:r>
            <a:r>
              <a:rPr lang="en-GB" spc="35" dirty="0">
                <a:solidFill>
                  <a:srgbClr val="1A1919"/>
                </a:solidFill>
                <a:latin typeface="Trebuchet MS" panose="020B0603020202020204" pitchFamily="34" charset="0"/>
                <a:cs typeface="Trebuchet MS"/>
              </a:rPr>
              <a:t>is</a:t>
            </a:r>
            <a:r>
              <a:rPr lang="en-GB" spc="-140" dirty="0">
                <a:solidFill>
                  <a:srgbClr val="1A1919"/>
                </a:solidFill>
                <a:latin typeface="Trebuchet MS" panose="020B0603020202020204" pitchFamily="34" charset="0"/>
                <a:cs typeface="Trebuchet MS"/>
              </a:rPr>
              <a:t> </a:t>
            </a:r>
            <a:r>
              <a:rPr lang="en-GB" spc="-45" dirty="0">
                <a:solidFill>
                  <a:srgbClr val="1A1919"/>
                </a:solidFill>
                <a:latin typeface="Trebuchet MS" panose="020B0603020202020204" pitchFamily="34" charset="0"/>
                <a:cs typeface="Trebuchet MS"/>
              </a:rPr>
              <a:t>stocked</a:t>
            </a:r>
            <a:r>
              <a:rPr lang="en-GB" spc="-145" dirty="0">
                <a:solidFill>
                  <a:srgbClr val="1A1919"/>
                </a:solidFill>
                <a:latin typeface="Trebuchet MS" panose="020B0603020202020204" pitchFamily="34" charset="0"/>
                <a:cs typeface="Trebuchet MS"/>
              </a:rPr>
              <a:t> </a:t>
            </a:r>
            <a:r>
              <a:rPr lang="en-GB" spc="-25" dirty="0">
                <a:solidFill>
                  <a:srgbClr val="1A1919"/>
                </a:solidFill>
                <a:latin typeface="Trebuchet MS" panose="020B0603020202020204" pitchFamily="34" charset="0"/>
                <a:cs typeface="Trebuchet MS"/>
              </a:rPr>
              <a:t>in</a:t>
            </a:r>
            <a:r>
              <a:rPr lang="en-GB" spc="-145" dirty="0">
                <a:solidFill>
                  <a:srgbClr val="1A1919"/>
                </a:solidFill>
                <a:latin typeface="Trebuchet MS" panose="020B0603020202020204" pitchFamily="34" charset="0"/>
                <a:cs typeface="Trebuchet MS"/>
              </a:rPr>
              <a:t> </a:t>
            </a:r>
            <a:r>
              <a:rPr lang="en-GB" spc="-20" dirty="0">
                <a:solidFill>
                  <a:srgbClr val="1A1919"/>
                </a:solidFill>
                <a:latin typeface="Trebuchet MS" panose="020B0603020202020204" pitchFamily="34" charset="0"/>
                <a:cs typeface="Trebuchet MS"/>
              </a:rPr>
              <a:t>remaining</a:t>
            </a:r>
            <a:r>
              <a:rPr lang="en-GB" spc="-145" dirty="0">
                <a:solidFill>
                  <a:srgbClr val="1A1919"/>
                </a:solidFill>
                <a:latin typeface="Trebuchet MS" panose="020B0603020202020204" pitchFamily="34" charset="0"/>
                <a:cs typeface="Trebuchet MS"/>
              </a:rPr>
              <a:t> </a:t>
            </a:r>
            <a:r>
              <a:rPr lang="en-GB" spc="35" dirty="0">
                <a:solidFill>
                  <a:srgbClr val="1A1919"/>
                </a:solidFill>
                <a:latin typeface="Trebuchet MS" panose="020B0603020202020204" pitchFamily="34" charset="0"/>
                <a:cs typeface="Trebuchet MS"/>
              </a:rPr>
              <a:t>53</a:t>
            </a:r>
            <a:r>
              <a:rPr lang="en-GB" spc="-140" dirty="0">
                <a:solidFill>
                  <a:srgbClr val="1A1919"/>
                </a:solidFill>
                <a:latin typeface="Trebuchet MS" panose="020B0603020202020204" pitchFamily="34" charset="0"/>
                <a:cs typeface="Trebuchet MS"/>
              </a:rPr>
              <a:t> </a:t>
            </a:r>
            <a:r>
              <a:rPr lang="en-GB" spc="-65" dirty="0">
                <a:solidFill>
                  <a:srgbClr val="1A1919"/>
                </a:solidFill>
                <a:latin typeface="Trebuchet MS" panose="020B0603020202020204" pitchFamily="34" charset="0"/>
                <a:cs typeface="Trebuchet MS"/>
              </a:rPr>
              <a:t>stores;</a:t>
            </a:r>
            <a:r>
              <a:rPr lang="en-GB" spc="-145" dirty="0">
                <a:solidFill>
                  <a:srgbClr val="1A1919"/>
                </a:solidFill>
                <a:latin typeface="Trebuchet MS" panose="020B0603020202020204" pitchFamily="34" charset="0"/>
                <a:cs typeface="Trebuchet MS"/>
              </a:rPr>
              <a:t> </a:t>
            </a:r>
            <a:r>
              <a:rPr lang="en-GB" spc="-30" dirty="0">
                <a:solidFill>
                  <a:srgbClr val="1A1919"/>
                </a:solidFill>
                <a:latin typeface="Trebuchet MS" panose="020B0603020202020204" pitchFamily="34" charset="0"/>
                <a:cs typeface="Trebuchet MS"/>
              </a:rPr>
              <a:t>plan</a:t>
            </a:r>
            <a:r>
              <a:rPr lang="en-GB" spc="-145" dirty="0">
                <a:solidFill>
                  <a:srgbClr val="1A1919"/>
                </a:solidFill>
                <a:latin typeface="Trebuchet MS" panose="020B0603020202020204" pitchFamily="34" charset="0"/>
                <a:cs typeface="Trebuchet MS"/>
              </a:rPr>
              <a:t> </a:t>
            </a:r>
            <a:r>
              <a:rPr lang="en-GB" spc="-114" dirty="0">
                <a:solidFill>
                  <a:srgbClr val="1A1919"/>
                </a:solidFill>
                <a:latin typeface="Trebuchet MS" panose="020B0603020202020204" pitchFamily="34" charset="0"/>
                <a:cs typeface="Trebuchet MS"/>
              </a:rPr>
              <a:t>to </a:t>
            </a:r>
            <a:r>
              <a:rPr lang="en-GB" spc="-525" dirty="0">
                <a:solidFill>
                  <a:srgbClr val="1A1919"/>
                </a:solidFill>
                <a:latin typeface="Trebuchet MS" panose="020B0603020202020204" pitchFamily="34" charset="0"/>
                <a:cs typeface="Trebuchet MS"/>
              </a:rPr>
              <a:t> </a:t>
            </a:r>
            <a:r>
              <a:rPr lang="en-GB" spc="-80" dirty="0">
                <a:solidFill>
                  <a:srgbClr val="1A1919"/>
                </a:solidFill>
                <a:latin typeface="Trebuchet MS" panose="020B0603020202020204" pitchFamily="34" charset="0"/>
                <a:cs typeface="Trebuchet MS"/>
              </a:rPr>
              <a:t>complete</a:t>
            </a:r>
            <a:r>
              <a:rPr lang="en-GB" spc="215" dirty="0">
                <a:solidFill>
                  <a:srgbClr val="1A1919"/>
                </a:solidFill>
                <a:latin typeface="Trebuchet MS" panose="020B0603020202020204" pitchFamily="34" charset="0"/>
                <a:cs typeface="Trebuchet MS"/>
              </a:rPr>
              <a:t> </a:t>
            </a:r>
            <a:r>
              <a:rPr lang="en-GB" spc="-15" dirty="0">
                <a:solidFill>
                  <a:srgbClr val="1A1919"/>
                </a:solidFill>
                <a:latin typeface="Trebuchet MS" panose="020B0603020202020204" pitchFamily="34" charset="0"/>
                <a:cs typeface="Trebuchet MS"/>
              </a:rPr>
              <a:t>Red</a:t>
            </a:r>
            <a:r>
              <a:rPr lang="en-GB" spc="215" dirty="0">
                <a:solidFill>
                  <a:srgbClr val="1A1919"/>
                </a:solidFill>
                <a:latin typeface="Trebuchet MS" panose="020B0603020202020204" pitchFamily="34" charset="0"/>
                <a:cs typeface="Trebuchet MS"/>
              </a:rPr>
              <a:t> </a:t>
            </a:r>
            <a:r>
              <a:rPr lang="en-GB" spc="-85" dirty="0">
                <a:solidFill>
                  <a:srgbClr val="1A1919"/>
                </a:solidFill>
                <a:latin typeface="Trebuchet MS" panose="020B0603020202020204" pitchFamily="34" charset="0"/>
                <a:cs typeface="Trebuchet MS"/>
              </a:rPr>
              <a:t>Bull</a:t>
            </a:r>
            <a:r>
              <a:rPr lang="en-GB" spc="-145" dirty="0">
                <a:solidFill>
                  <a:srgbClr val="1A1919"/>
                </a:solidFill>
                <a:latin typeface="Trebuchet MS" panose="020B0603020202020204" pitchFamily="34" charset="0"/>
                <a:cs typeface="Trebuchet MS"/>
              </a:rPr>
              <a:t> </a:t>
            </a:r>
            <a:r>
              <a:rPr lang="en-GB" spc="-35" dirty="0">
                <a:solidFill>
                  <a:srgbClr val="1A1919"/>
                </a:solidFill>
                <a:latin typeface="Trebuchet MS" panose="020B0603020202020204" pitchFamily="34" charset="0"/>
                <a:cs typeface="Trebuchet MS"/>
              </a:rPr>
              <a:t>launch</a:t>
            </a:r>
            <a:r>
              <a:rPr lang="en-GB" spc="-145" dirty="0">
                <a:solidFill>
                  <a:srgbClr val="1A1919"/>
                </a:solidFill>
                <a:latin typeface="Trebuchet MS" panose="020B0603020202020204" pitchFamily="34" charset="0"/>
                <a:cs typeface="Trebuchet MS"/>
              </a:rPr>
              <a:t> </a:t>
            </a:r>
            <a:r>
              <a:rPr lang="en-GB" spc="-25" dirty="0">
                <a:solidFill>
                  <a:srgbClr val="1A1919"/>
                </a:solidFill>
                <a:latin typeface="Trebuchet MS" panose="020B0603020202020204" pitchFamily="34" charset="0"/>
                <a:cs typeface="Trebuchet MS"/>
              </a:rPr>
              <a:t>in</a:t>
            </a:r>
            <a:r>
              <a:rPr lang="en-GB" spc="-145" dirty="0">
                <a:solidFill>
                  <a:srgbClr val="1A1919"/>
                </a:solidFill>
                <a:latin typeface="Trebuchet MS" panose="020B0603020202020204" pitchFamily="34" charset="0"/>
                <a:cs typeface="Trebuchet MS"/>
              </a:rPr>
              <a:t> </a:t>
            </a:r>
            <a:r>
              <a:rPr lang="en-GB" spc="-30" dirty="0">
                <a:solidFill>
                  <a:srgbClr val="1A1919"/>
                </a:solidFill>
                <a:latin typeface="Trebuchet MS" panose="020B0603020202020204" pitchFamily="34" charset="0"/>
                <a:cs typeface="Trebuchet MS"/>
              </a:rPr>
              <a:t>stores</a:t>
            </a:r>
            <a:r>
              <a:rPr lang="en-GB" spc="-145" dirty="0">
                <a:solidFill>
                  <a:srgbClr val="1A1919"/>
                </a:solidFill>
                <a:latin typeface="Trebuchet MS" panose="020B0603020202020204" pitchFamily="34" charset="0"/>
                <a:cs typeface="Trebuchet MS"/>
              </a:rPr>
              <a:t> </a:t>
            </a:r>
            <a:r>
              <a:rPr lang="en-GB" spc="-40" dirty="0">
                <a:solidFill>
                  <a:srgbClr val="1A1919"/>
                </a:solidFill>
                <a:latin typeface="Trebuchet MS" panose="020B0603020202020204" pitchFamily="34" charset="0"/>
                <a:cs typeface="Trebuchet MS"/>
              </a:rPr>
              <a:t>by</a:t>
            </a:r>
            <a:r>
              <a:rPr lang="en-GB" spc="-145" dirty="0">
                <a:solidFill>
                  <a:srgbClr val="1A1919"/>
                </a:solidFill>
                <a:latin typeface="Trebuchet MS" panose="020B0603020202020204" pitchFamily="34" charset="0"/>
                <a:cs typeface="Trebuchet MS"/>
              </a:rPr>
              <a:t> </a:t>
            </a:r>
            <a:r>
              <a:rPr lang="en-GB" spc="-20" dirty="0">
                <a:solidFill>
                  <a:srgbClr val="1A1919"/>
                </a:solidFill>
                <a:latin typeface="Trebuchet MS" panose="020B0603020202020204" pitchFamily="34" charset="0"/>
                <a:cs typeface="Trebuchet MS"/>
              </a:rPr>
              <a:t>end</a:t>
            </a:r>
            <a:r>
              <a:rPr lang="en-GB" spc="-145" dirty="0">
                <a:solidFill>
                  <a:srgbClr val="1A1919"/>
                </a:solidFill>
                <a:latin typeface="Trebuchet MS" panose="020B0603020202020204" pitchFamily="34" charset="0"/>
                <a:cs typeface="Trebuchet MS"/>
              </a:rPr>
              <a:t> </a:t>
            </a:r>
            <a:r>
              <a:rPr lang="en-GB" spc="-95" dirty="0">
                <a:solidFill>
                  <a:srgbClr val="1A1919"/>
                </a:solidFill>
                <a:latin typeface="Trebuchet MS" panose="020B0603020202020204" pitchFamily="34" charset="0"/>
                <a:cs typeface="Trebuchet MS"/>
              </a:rPr>
              <a:t>of</a:t>
            </a:r>
            <a:r>
              <a:rPr lang="en-GB" spc="-140" dirty="0">
                <a:solidFill>
                  <a:srgbClr val="1A1919"/>
                </a:solidFill>
                <a:latin typeface="Trebuchet MS" panose="020B0603020202020204" pitchFamily="34" charset="0"/>
                <a:cs typeface="Trebuchet MS"/>
              </a:rPr>
              <a:t> </a:t>
            </a:r>
            <a:r>
              <a:rPr lang="en-GB" spc="-120" dirty="0">
                <a:solidFill>
                  <a:srgbClr val="1A1919"/>
                </a:solidFill>
                <a:latin typeface="Trebuchet MS" panose="020B0603020202020204" pitchFamily="34" charset="0"/>
                <a:cs typeface="Trebuchet MS"/>
              </a:rPr>
              <a:t>Q2.</a:t>
            </a:r>
            <a:endParaRPr lang="en-GB" dirty="0">
              <a:latin typeface="Trebuchet MS" panose="020B0603020202020204" pitchFamily="34" charset="0"/>
              <a:cs typeface="Trebuchet MS"/>
            </a:endParaRPr>
          </a:p>
          <a:p>
            <a:pPr>
              <a:lnSpc>
                <a:spcPct val="100000"/>
              </a:lnSpc>
              <a:spcBef>
                <a:spcPts val="15"/>
              </a:spcBef>
              <a:buClr>
                <a:srgbClr val="595959"/>
              </a:buClr>
              <a:buFont typeface="Tahoma"/>
              <a:buChar char="●"/>
            </a:pPr>
            <a:endParaRPr lang="en-GB" sz="2050" dirty="0">
              <a:latin typeface="Trebuchet MS" panose="020B0603020202020204" pitchFamily="34" charset="0"/>
              <a:cs typeface="Trebuchet MS"/>
            </a:endParaRPr>
          </a:p>
          <a:p>
            <a:pPr marL="321945" marR="5080" indent="-309880">
              <a:lnSpc>
                <a:spcPct val="114999"/>
              </a:lnSpc>
              <a:spcBef>
                <a:spcPts val="5"/>
              </a:spcBef>
              <a:buClr>
                <a:srgbClr val="595959"/>
              </a:buClr>
              <a:buFont typeface="Tahoma"/>
              <a:buChar char="●"/>
              <a:tabLst>
                <a:tab pos="321945" algn="l"/>
                <a:tab pos="322580" algn="l"/>
              </a:tabLst>
            </a:pPr>
            <a:r>
              <a:rPr lang="en-GB" spc="-60" dirty="0">
                <a:solidFill>
                  <a:srgbClr val="1A1919"/>
                </a:solidFill>
                <a:latin typeface="Trebuchet MS" panose="020B0603020202020204" pitchFamily="34" charset="0"/>
                <a:cs typeface="Trebuchet MS"/>
              </a:rPr>
              <a:t>Determine</a:t>
            </a:r>
            <a:r>
              <a:rPr lang="en-GB" spc="-145" dirty="0">
                <a:solidFill>
                  <a:srgbClr val="1A1919"/>
                </a:solidFill>
                <a:latin typeface="Trebuchet MS" panose="020B0603020202020204" pitchFamily="34" charset="0"/>
                <a:cs typeface="Trebuchet MS"/>
              </a:rPr>
              <a:t> </a:t>
            </a:r>
            <a:r>
              <a:rPr lang="en-GB" spc="60" dirty="0">
                <a:solidFill>
                  <a:srgbClr val="1A1919"/>
                </a:solidFill>
                <a:latin typeface="Trebuchet MS" panose="020B0603020202020204" pitchFamily="34" charset="0"/>
                <a:cs typeface="Trebuchet MS"/>
              </a:rPr>
              <a:t>a</a:t>
            </a:r>
            <a:r>
              <a:rPr lang="en-GB" spc="-145" dirty="0">
                <a:solidFill>
                  <a:srgbClr val="1A1919"/>
                </a:solidFill>
                <a:latin typeface="Trebuchet MS" panose="020B0603020202020204" pitchFamily="34" charset="0"/>
                <a:cs typeface="Trebuchet MS"/>
              </a:rPr>
              <a:t> </a:t>
            </a:r>
            <a:r>
              <a:rPr lang="en-GB" spc="-30" dirty="0">
                <a:solidFill>
                  <a:srgbClr val="1A1919"/>
                </a:solidFill>
                <a:latin typeface="Trebuchet MS" panose="020B0603020202020204" pitchFamily="34" charset="0"/>
                <a:cs typeface="Trebuchet MS"/>
              </a:rPr>
              <a:t>plan</a:t>
            </a:r>
            <a:r>
              <a:rPr lang="en-GB" spc="-145" dirty="0">
                <a:solidFill>
                  <a:srgbClr val="1A1919"/>
                </a:solidFill>
                <a:latin typeface="Trebuchet MS" panose="020B0603020202020204" pitchFamily="34" charset="0"/>
                <a:cs typeface="Trebuchet MS"/>
              </a:rPr>
              <a:t> </a:t>
            </a:r>
            <a:r>
              <a:rPr lang="en-GB" spc="-114" dirty="0">
                <a:solidFill>
                  <a:srgbClr val="1A1919"/>
                </a:solidFill>
                <a:latin typeface="Trebuchet MS" panose="020B0603020202020204" pitchFamily="34" charset="0"/>
                <a:cs typeface="Trebuchet MS"/>
              </a:rPr>
              <a:t>to</a:t>
            </a:r>
            <a:r>
              <a:rPr lang="en-GB" spc="-140" dirty="0">
                <a:solidFill>
                  <a:srgbClr val="1A1919"/>
                </a:solidFill>
                <a:latin typeface="Trebuchet MS" panose="020B0603020202020204" pitchFamily="34" charset="0"/>
                <a:cs typeface="Trebuchet MS"/>
              </a:rPr>
              <a:t> </a:t>
            </a:r>
            <a:r>
              <a:rPr lang="en-GB" spc="20" dirty="0">
                <a:solidFill>
                  <a:srgbClr val="1A1919"/>
                </a:solidFill>
                <a:latin typeface="Trebuchet MS" panose="020B0603020202020204" pitchFamily="34" charset="0"/>
                <a:cs typeface="Trebuchet MS"/>
              </a:rPr>
              <a:t>phase</a:t>
            </a:r>
            <a:r>
              <a:rPr lang="en-GB" spc="-145" dirty="0">
                <a:solidFill>
                  <a:srgbClr val="1A1919"/>
                </a:solidFill>
                <a:latin typeface="Trebuchet MS" panose="020B0603020202020204" pitchFamily="34" charset="0"/>
                <a:cs typeface="Trebuchet MS"/>
              </a:rPr>
              <a:t> </a:t>
            </a:r>
            <a:r>
              <a:rPr lang="en-GB" spc="-25" dirty="0">
                <a:solidFill>
                  <a:srgbClr val="1A1919"/>
                </a:solidFill>
                <a:latin typeface="Trebuchet MS" panose="020B0603020202020204" pitchFamily="34" charset="0"/>
                <a:cs typeface="Trebuchet MS"/>
              </a:rPr>
              <a:t>in</a:t>
            </a:r>
            <a:r>
              <a:rPr lang="en-GB" spc="220" dirty="0">
                <a:solidFill>
                  <a:srgbClr val="1A1919"/>
                </a:solidFill>
                <a:latin typeface="Trebuchet MS" panose="020B0603020202020204" pitchFamily="34" charset="0"/>
                <a:cs typeface="Trebuchet MS"/>
              </a:rPr>
              <a:t> </a:t>
            </a:r>
            <a:r>
              <a:rPr lang="en-GB" spc="-15" dirty="0">
                <a:solidFill>
                  <a:srgbClr val="1A1919"/>
                </a:solidFill>
                <a:latin typeface="Trebuchet MS" panose="020B0603020202020204" pitchFamily="34" charset="0"/>
                <a:cs typeface="Trebuchet MS"/>
              </a:rPr>
              <a:t>Red</a:t>
            </a:r>
            <a:r>
              <a:rPr lang="en-GB" spc="215" dirty="0">
                <a:solidFill>
                  <a:srgbClr val="1A1919"/>
                </a:solidFill>
                <a:latin typeface="Trebuchet MS" panose="020B0603020202020204" pitchFamily="34" charset="0"/>
                <a:cs typeface="Trebuchet MS"/>
              </a:rPr>
              <a:t> </a:t>
            </a:r>
            <a:r>
              <a:rPr lang="en-GB" spc="-85" dirty="0">
                <a:solidFill>
                  <a:srgbClr val="1A1919"/>
                </a:solidFill>
                <a:latin typeface="Trebuchet MS" panose="020B0603020202020204" pitchFamily="34" charset="0"/>
                <a:cs typeface="Trebuchet MS"/>
              </a:rPr>
              <a:t>Bull</a:t>
            </a:r>
            <a:r>
              <a:rPr lang="en-GB" spc="-140" dirty="0">
                <a:solidFill>
                  <a:srgbClr val="1A1919"/>
                </a:solidFill>
                <a:latin typeface="Trebuchet MS" panose="020B0603020202020204" pitchFamily="34" charset="0"/>
                <a:cs typeface="Trebuchet MS"/>
              </a:rPr>
              <a:t> </a:t>
            </a:r>
            <a:r>
              <a:rPr lang="en-GB" spc="-35" dirty="0">
                <a:solidFill>
                  <a:srgbClr val="1A1919"/>
                </a:solidFill>
                <a:latin typeface="Trebuchet MS" panose="020B0603020202020204" pitchFamily="34" charset="0"/>
                <a:cs typeface="Trebuchet MS"/>
              </a:rPr>
              <a:t>coolers</a:t>
            </a:r>
            <a:r>
              <a:rPr lang="en-GB" spc="-145" dirty="0">
                <a:solidFill>
                  <a:srgbClr val="1A1919"/>
                </a:solidFill>
                <a:latin typeface="Trebuchet MS" panose="020B0603020202020204" pitchFamily="34" charset="0"/>
                <a:cs typeface="Trebuchet MS"/>
              </a:rPr>
              <a:t> </a:t>
            </a:r>
            <a:r>
              <a:rPr lang="en-GB" spc="-114" dirty="0">
                <a:solidFill>
                  <a:srgbClr val="1A1919"/>
                </a:solidFill>
                <a:latin typeface="Trebuchet MS" panose="020B0603020202020204" pitchFamily="34" charset="0"/>
                <a:cs typeface="Trebuchet MS"/>
              </a:rPr>
              <a:t>to</a:t>
            </a:r>
            <a:r>
              <a:rPr lang="en-GB" spc="-145" dirty="0">
                <a:solidFill>
                  <a:srgbClr val="1A1919"/>
                </a:solidFill>
                <a:latin typeface="Trebuchet MS" panose="020B0603020202020204" pitchFamily="34" charset="0"/>
                <a:cs typeface="Trebuchet MS"/>
              </a:rPr>
              <a:t> </a:t>
            </a:r>
            <a:r>
              <a:rPr lang="en-GB" spc="-45" dirty="0">
                <a:solidFill>
                  <a:srgbClr val="1A1919"/>
                </a:solidFill>
                <a:latin typeface="Trebuchet MS" panose="020B0603020202020204" pitchFamily="34" charset="0"/>
                <a:cs typeface="Trebuchet MS"/>
              </a:rPr>
              <a:t>replace</a:t>
            </a:r>
            <a:r>
              <a:rPr lang="en-GB" spc="-140" dirty="0">
                <a:solidFill>
                  <a:srgbClr val="1A1919"/>
                </a:solidFill>
                <a:latin typeface="Trebuchet MS" panose="020B0603020202020204" pitchFamily="34" charset="0"/>
                <a:cs typeface="Trebuchet MS"/>
              </a:rPr>
              <a:t> </a:t>
            </a:r>
            <a:r>
              <a:rPr lang="en-GB" spc="45" dirty="0">
                <a:solidFill>
                  <a:srgbClr val="1A1919"/>
                </a:solidFill>
                <a:latin typeface="Trebuchet MS" panose="020B0603020202020204" pitchFamily="34" charset="0"/>
                <a:cs typeface="Trebuchet MS"/>
              </a:rPr>
              <a:t>aging</a:t>
            </a:r>
            <a:r>
              <a:rPr lang="en-GB" spc="-145" dirty="0">
                <a:solidFill>
                  <a:srgbClr val="1A1919"/>
                </a:solidFill>
                <a:latin typeface="Trebuchet MS" panose="020B0603020202020204" pitchFamily="34" charset="0"/>
                <a:cs typeface="Trebuchet MS"/>
              </a:rPr>
              <a:t> </a:t>
            </a:r>
            <a:r>
              <a:rPr lang="en-GB" spc="-20" dirty="0">
                <a:solidFill>
                  <a:srgbClr val="1A1919"/>
                </a:solidFill>
                <a:latin typeface="Trebuchet MS" panose="020B0603020202020204" pitchFamily="34" charset="0"/>
                <a:cs typeface="Trebuchet MS"/>
              </a:rPr>
              <a:t>ColaCo</a:t>
            </a:r>
            <a:r>
              <a:rPr lang="en-GB" spc="-145" dirty="0">
                <a:solidFill>
                  <a:srgbClr val="1A1919"/>
                </a:solidFill>
                <a:latin typeface="Trebuchet MS" panose="020B0603020202020204" pitchFamily="34" charset="0"/>
                <a:cs typeface="Trebuchet MS"/>
              </a:rPr>
              <a:t> </a:t>
            </a:r>
            <a:r>
              <a:rPr lang="en-GB" spc="-35" dirty="0">
                <a:solidFill>
                  <a:srgbClr val="1A1919"/>
                </a:solidFill>
                <a:latin typeface="Trebuchet MS" panose="020B0603020202020204" pitchFamily="34" charset="0"/>
                <a:cs typeface="Trebuchet MS"/>
              </a:rPr>
              <a:t>coolers</a:t>
            </a:r>
            <a:r>
              <a:rPr lang="en-GB" spc="-140" dirty="0">
                <a:solidFill>
                  <a:srgbClr val="1A1919"/>
                </a:solidFill>
                <a:latin typeface="Trebuchet MS" panose="020B0603020202020204" pitchFamily="34" charset="0"/>
                <a:cs typeface="Trebuchet MS"/>
              </a:rPr>
              <a:t> </a:t>
            </a:r>
            <a:r>
              <a:rPr lang="en-GB" spc="15" dirty="0">
                <a:solidFill>
                  <a:srgbClr val="1A1919"/>
                </a:solidFill>
                <a:latin typeface="Trebuchet MS" panose="020B0603020202020204" pitchFamily="34" charset="0"/>
                <a:cs typeface="Trebuchet MS"/>
              </a:rPr>
              <a:t>and </a:t>
            </a:r>
            <a:r>
              <a:rPr lang="en-GB" spc="-530" dirty="0">
                <a:solidFill>
                  <a:srgbClr val="1A1919"/>
                </a:solidFill>
                <a:latin typeface="Trebuchet MS" panose="020B0603020202020204" pitchFamily="34" charset="0"/>
                <a:cs typeface="Trebuchet MS"/>
              </a:rPr>
              <a:t> </a:t>
            </a:r>
            <a:r>
              <a:rPr lang="en-GB" spc="35" dirty="0">
                <a:solidFill>
                  <a:srgbClr val="1A1919"/>
                </a:solidFill>
                <a:latin typeface="Trebuchet MS" panose="020B0603020202020204" pitchFamily="34" charset="0"/>
                <a:cs typeface="Trebuchet MS"/>
              </a:rPr>
              <a:t>discuss</a:t>
            </a:r>
            <a:r>
              <a:rPr lang="en-GB" spc="-145" dirty="0">
                <a:solidFill>
                  <a:srgbClr val="1A1919"/>
                </a:solidFill>
                <a:latin typeface="Trebuchet MS" panose="020B0603020202020204" pitchFamily="34" charset="0"/>
                <a:cs typeface="Trebuchet MS"/>
              </a:rPr>
              <a:t> </a:t>
            </a:r>
            <a:r>
              <a:rPr lang="en-GB" spc="-15" dirty="0">
                <a:solidFill>
                  <a:srgbClr val="1A1919"/>
                </a:solidFill>
                <a:latin typeface="Trebuchet MS" panose="020B0603020202020204" pitchFamily="34" charset="0"/>
                <a:cs typeface="Trebuchet MS"/>
              </a:rPr>
              <a:t>pricing</a:t>
            </a:r>
            <a:r>
              <a:rPr lang="en-GB" spc="-145" dirty="0">
                <a:solidFill>
                  <a:srgbClr val="1A1919"/>
                </a:solidFill>
                <a:latin typeface="Trebuchet MS" panose="020B0603020202020204" pitchFamily="34" charset="0"/>
                <a:cs typeface="Trebuchet MS"/>
              </a:rPr>
              <a:t> </a:t>
            </a:r>
            <a:r>
              <a:rPr lang="en-GB" spc="15" dirty="0">
                <a:solidFill>
                  <a:srgbClr val="1A1919"/>
                </a:solidFill>
                <a:latin typeface="Trebuchet MS" panose="020B0603020202020204" pitchFamily="34" charset="0"/>
                <a:cs typeface="Trebuchet MS"/>
              </a:rPr>
              <a:t>and</a:t>
            </a:r>
            <a:r>
              <a:rPr lang="en-GB" spc="-145" dirty="0">
                <a:solidFill>
                  <a:srgbClr val="1A1919"/>
                </a:solidFill>
                <a:latin typeface="Trebuchet MS" panose="020B0603020202020204" pitchFamily="34" charset="0"/>
                <a:cs typeface="Trebuchet MS"/>
              </a:rPr>
              <a:t> </a:t>
            </a:r>
            <a:r>
              <a:rPr lang="en-GB" spc="-10" dirty="0">
                <a:solidFill>
                  <a:srgbClr val="1A1919"/>
                </a:solidFill>
                <a:latin typeface="Trebuchet MS" panose="020B0603020202020204" pitchFamily="34" charset="0"/>
                <a:cs typeface="Trebuchet MS"/>
              </a:rPr>
              <a:t>ﬁnancing</a:t>
            </a:r>
            <a:r>
              <a:rPr lang="en-GB" spc="-145" dirty="0">
                <a:solidFill>
                  <a:srgbClr val="1A1919"/>
                </a:solidFill>
                <a:latin typeface="Trebuchet MS" panose="020B0603020202020204" pitchFamily="34" charset="0"/>
                <a:cs typeface="Trebuchet MS"/>
              </a:rPr>
              <a:t> </a:t>
            </a:r>
            <a:r>
              <a:rPr lang="en-GB" spc="-60" dirty="0">
                <a:solidFill>
                  <a:srgbClr val="1A1919"/>
                </a:solidFill>
                <a:latin typeface="Trebuchet MS" panose="020B0603020202020204" pitchFamily="34" charset="0"/>
                <a:cs typeface="Trebuchet MS"/>
              </a:rPr>
              <a:t>options.</a:t>
            </a:r>
            <a:endParaRPr lang="en-GB" dirty="0">
              <a:latin typeface="Trebuchet MS" panose="020B0603020202020204" pitchFamily="34" charset="0"/>
              <a:cs typeface="Trebuchet MS"/>
            </a:endParaRPr>
          </a:p>
          <a:p>
            <a:pPr>
              <a:lnSpc>
                <a:spcPct val="100000"/>
              </a:lnSpc>
              <a:spcBef>
                <a:spcPts val="15"/>
              </a:spcBef>
              <a:buClr>
                <a:srgbClr val="595959"/>
              </a:buClr>
              <a:buFont typeface="Tahoma"/>
              <a:buChar char="●"/>
            </a:pPr>
            <a:endParaRPr lang="en-GB" sz="2050" dirty="0">
              <a:latin typeface="Trebuchet MS" panose="020B0603020202020204" pitchFamily="34" charset="0"/>
              <a:cs typeface="Trebuchet MS"/>
            </a:endParaRPr>
          </a:p>
          <a:p>
            <a:pPr marL="321945" marR="374015" indent="-309880">
              <a:lnSpc>
                <a:spcPct val="114999"/>
              </a:lnSpc>
              <a:spcBef>
                <a:spcPts val="5"/>
              </a:spcBef>
              <a:buClr>
                <a:srgbClr val="595959"/>
              </a:buClr>
              <a:buFont typeface="Tahoma"/>
              <a:buChar char="●"/>
              <a:tabLst>
                <a:tab pos="321945" algn="l"/>
                <a:tab pos="322580" algn="l"/>
              </a:tabLst>
            </a:pPr>
            <a:r>
              <a:rPr lang="en-GB" spc="-30" dirty="0">
                <a:solidFill>
                  <a:srgbClr val="1A1919"/>
                </a:solidFill>
                <a:latin typeface="Trebuchet MS" panose="020B0603020202020204" pitchFamily="34" charset="0"/>
                <a:cs typeface="Trebuchet MS"/>
              </a:rPr>
              <a:t>Investigate</a:t>
            </a:r>
            <a:r>
              <a:rPr lang="en-GB" spc="220" dirty="0">
                <a:solidFill>
                  <a:srgbClr val="1A1919"/>
                </a:solidFill>
                <a:latin typeface="Trebuchet MS" panose="020B0603020202020204" pitchFamily="34" charset="0"/>
                <a:cs typeface="Trebuchet MS"/>
              </a:rPr>
              <a:t> </a:t>
            </a:r>
            <a:r>
              <a:rPr lang="en-GB" spc="5" dirty="0">
                <a:solidFill>
                  <a:srgbClr val="1A1919"/>
                </a:solidFill>
                <a:latin typeface="Trebuchet MS" panose="020B0603020202020204" pitchFamily="34" charset="0"/>
                <a:cs typeface="Trebuchet MS"/>
              </a:rPr>
              <a:t>RB</a:t>
            </a:r>
            <a:r>
              <a:rPr lang="en-GB" spc="-145" dirty="0">
                <a:solidFill>
                  <a:srgbClr val="1A1919"/>
                </a:solidFill>
                <a:latin typeface="Trebuchet MS" panose="020B0603020202020204" pitchFamily="34" charset="0"/>
                <a:cs typeface="Trebuchet MS"/>
              </a:rPr>
              <a:t> </a:t>
            </a:r>
            <a:r>
              <a:rPr lang="en-GB" spc="-70" dirty="0">
                <a:solidFill>
                  <a:srgbClr val="1A1919"/>
                </a:solidFill>
                <a:latin typeface="Trebuchet MS" panose="020B0603020202020204" pitchFamily="34" charset="0"/>
                <a:cs typeface="Trebuchet MS"/>
              </a:rPr>
              <a:t>inventory</a:t>
            </a:r>
            <a:r>
              <a:rPr lang="en-GB" spc="-140" dirty="0">
                <a:solidFill>
                  <a:srgbClr val="1A1919"/>
                </a:solidFill>
                <a:latin typeface="Trebuchet MS" panose="020B0603020202020204" pitchFamily="34" charset="0"/>
                <a:cs typeface="Trebuchet MS"/>
              </a:rPr>
              <a:t> </a:t>
            </a:r>
            <a:r>
              <a:rPr lang="en-GB" spc="-75" dirty="0">
                <a:solidFill>
                  <a:srgbClr val="1A1919"/>
                </a:solidFill>
                <a:latin typeface="Trebuchet MS" panose="020B0603020202020204" pitchFamily="34" charset="0"/>
                <a:cs typeface="Trebuchet MS"/>
              </a:rPr>
              <a:t>levels</a:t>
            </a:r>
            <a:r>
              <a:rPr lang="en-GB" spc="-145" dirty="0">
                <a:solidFill>
                  <a:srgbClr val="1A1919"/>
                </a:solidFill>
                <a:latin typeface="Trebuchet MS" panose="020B0603020202020204" pitchFamily="34" charset="0"/>
                <a:cs typeface="Trebuchet MS"/>
              </a:rPr>
              <a:t> </a:t>
            </a:r>
            <a:r>
              <a:rPr lang="en-GB" spc="-114" dirty="0">
                <a:solidFill>
                  <a:srgbClr val="1A1919"/>
                </a:solidFill>
                <a:latin typeface="Trebuchet MS" panose="020B0603020202020204" pitchFamily="34" charset="0"/>
                <a:cs typeface="Trebuchet MS"/>
              </a:rPr>
              <a:t>to</a:t>
            </a:r>
            <a:r>
              <a:rPr lang="en-GB" spc="-140" dirty="0">
                <a:solidFill>
                  <a:srgbClr val="1A1919"/>
                </a:solidFill>
                <a:latin typeface="Trebuchet MS" panose="020B0603020202020204" pitchFamily="34" charset="0"/>
                <a:cs typeface="Trebuchet MS"/>
              </a:rPr>
              <a:t> </a:t>
            </a:r>
            <a:r>
              <a:rPr lang="en-GB" spc="-65" dirty="0">
                <a:solidFill>
                  <a:srgbClr val="1A1919"/>
                </a:solidFill>
                <a:latin typeface="Trebuchet MS" panose="020B0603020202020204" pitchFamily="34" charset="0"/>
                <a:cs typeface="Trebuchet MS"/>
              </a:rPr>
              <a:t>determine</a:t>
            </a:r>
            <a:r>
              <a:rPr lang="en-GB" spc="-140" dirty="0">
                <a:solidFill>
                  <a:srgbClr val="1A1919"/>
                </a:solidFill>
                <a:latin typeface="Trebuchet MS" panose="020B0603020202020204" pitchFamily="34" charset="0"/>
                <a:cs typeface="Trebuchet MS"/>
              </a:rPr>
              <a:t> </a:t>
            </a:r>
            <a:r>
              <a:rPr lang="en-GB" spc="-105" dirty="0">
                <a:solidFill>
                  <a:srgbClr val="1A1919"/>
                </a:solidFill>
                <a:latin typeface="Trebuchet MS" panose="020B0603020202020204" pitchFamily="34" charset="0"/>
                <a:cs typeface="Trebuchet MS"/>
              </a:rPr>
              <a:t>if</a:t>
            </a:r>
            <a:r>
              <a:rPr lang="en-GB" spc="-145" dirty="0">
                <a:solidFill>
                  <a:srgbClr val="1A1919"/>
                </a:solidFill>
                <a:latin typeface="Trebuchet MS" panose="020B0603020202020204" pitchFamily="34" charset="0"/>
                <a:cs typeface="Trebuchet MS"/>
              </a:rPr>
              <a:t> </a:t>
            </a:r>
            <a:r>
              <a:rPr lang="en-GB" spc="-85" dirty="0">
                <a:solidFill>
                  <a:srgbClr val="1A1919"/>
                </a:solidFill>
                <a:latin typeface="Trebuchet MS" panose="020B0603020202020204" pitchFamily="34" charset="0"/>
                <a:cs typeface="Trebuchet MS"/>
              </a:rPr>
              <a:t>there</a:t>
            </a:r>
            <a:r>
              <a:rPr lang="en-GB" spc="-140" dirty="0">
                <a:solidFill>
                  <a:srgbClr val="1A1919"/>
                </a:solidFill>
                <a:latin typeface="Trebuchet MS" panose="020B0603020202020204" pitchFamily="34" charset="0"/>
                <a:cs typeface="Trebuchet MS"/>
              </a:rPr>
              <a:t> </a:t>
            </a:r>
            <a:r>
              <a:rPr lang="en-GB" spc="35" dirty="0">
                <a:solidFill>
                  <a:srgbClr val="1A1919"/>
                </a:solidFill>
                <a:latin typeface="Trebuchet MS" panose="020B0603020202020204" pitchFamily="34" charset="0"/>
                <a:cs typeface="Trebuchet MS"/>
              </a:rPr>
              <a:t>is</a:t>
            </a:r>
            <a:r>
              <a:rPr lang="en-GB" spc="-145" dirty="0">
                <a:solidFill>
                  <a:srgbClr val="1A1919"/>
                </a:solidFill>
                <a:latin typeface="Trebuchet MS" panose="020B0603020202020204" pitchFamily="34" charset="0"/>
                <a:cs typeface="Trebuchet MS"/>
              </a:rPr>
              <a:t> </a:t>
            </a:r>
            <a:r>
              <a:rPr lang="en-GB" spc="20" dirty="0">
                <a:solidFill>
                  <a:srgbClr val="1A1919"/>
                </a:solidFill>
                <a:latin typeface="Trebuchet MS" panose="020B0603020202020204" pitchFamily="34" charset="0"/>
                <a:cs typeface="Trebuchet MS"/>
              </a:rPr>
              <a:t>an</a:t>
            </a:r>
            <a:r>
              <a:rPr lang="en-GB" spc="-140" dirty="0">
                <a:solidFill>
                  <a:srgbClr val="1A1919"/>
                </a:solidFill>
                <a:latin typeface="Trebuchet MS" panose="020B0603020202020204" pitchFamily="34" charset="0"/>
                <a:cs typeface="Trebuchet MS"/>
              </a:rPr>
              <a:t> </a:t>
            </a:r>
            <a:r>
              <a:rPr lang="en-GB" spc="-30" dirty="0">
                <a:solidFill>
                  <a:srgbClr val="1A1919"/>
                </a:solidFill>
                <a:latin typeface="Trebuchet MS" panose="020B0603020202020204" pitchFamily="34" charset="0"/>
                <a:cs typeface="Trebuchet MS"/>
              </a:rPr>
              <a:t>issue.</a:t>
            </a:r>
            <a:r>
              <a:rPr lang="en-GB" spc="220" dirty="0">
                <a:solidFill>
                  <a:srgbClr val="1A1919"/>
                </a:solidFill>
                <a:latin typeface="Trebuchet MS" panose="020B0603020202020204" pitchFamily="34" charset="0"/>
                <a:cs typeface="Trebuchet MS"/>
              </a:rPr>
              <a:t> </a:t>
            </a:r>
            <a:endParaRPr lang="en-GB" spc="-60" dirty="0">
              <a:solidFill>
                <a:srgbClr val="1A1919"/>
              </a:solidFill>
              <a:latin typeface="Trebuchet MS" panose="020B0603020202020204" pitchFamily="34" charset="0"/>
              <a:cs typeface="Trebuchet MS"/>
            </a:endParaRPr>
          </a:p>
          <a:p>
            <a:pPr marL="321945" marR="374015" indent="-309880">
              <a:lnSpc>
                <a:spcPct val="114999"/>
              </a:lnSpc>
              <a:spcBef>
                <a:spcPts val="5"/>
              </a:spcBef>
              <a:buClr>
                <a:srgbClr val="595959"/>
              </a:buClr>
              <a:buFont typeface="Tahoma"/>
              <a:buChar char="●"/>
              <a:tabLst>
                <a:tab pos="321945" algn="l"/>
                <a:tab pos="322580" algn="l"/>
              </a:tabLst>
            </a:pPr>
            <a:endParaRPr lang="en-GB" dirty="0">
              <a:solidFill>
                <a:schemeClr val="tx1"/>
              </a:solidFill>
              <a:latin typeface="Trebuchet MS" panose="020B0603020202020204" pitchFamily="34" charset="0"/>
            </a:endParaRPr>
          </a:p>
          <a:p>
            <a:pPr marL="321945" marR="374015" indent="-309880">
              <a:lnSpc>
                <a:spcPct val="114999"/>
              </a:lnSpc>
              <a:spcBef>
                <a:spcPts val="5"/>
              </a:spcBef>
              <a:buClr>
                <a:srgbClr val="595959"/>
              </a:buClr>
              <a:buFont typeface="Tahoma"/>
              <a:buChar char="●"/>
              <a:tabLst>
                <a:tab pos="321945" algn="l"/>
                <a:tab pos="322580" algn="l"/>
              </a:tabLst>
            </a:pPr>
            <a:r>
              <a:rPr lang="en-GB" dirty="0">
                <a:solidFill>
                  <a:schemeClr val="tx1"/>
                </a:solidFill>
                <a:latin typeface="Trebuchet MS" panose="020B0603020202020204" pitchFamily="34" charset="0"/>
              </a:rPr>
              <a:t>I believe that these recommendations will help us to improve our relationship with EMRECo and increase sales of Red Bull. I will keep you updated on my progress.</a:t>
            </a:r>
          </a:p>
          <a:p>
            <a:pPr marL="114300" indent="0">
              <a:buNone/>
            </a:pPr>
            <a:endParaRPr lang="en-GB" dirty="0">
              <a:solidFill>
                <a:schemeClr val="tx1"/>
              </a:solidFill>
              <a:latin typeface="Trebuchet MS" panose="020B0603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7B1AAE9B-6D25-2976-AACB-CFFCC98D4627}"/>
              </a:ext>
            </a:extLst>
          </p:cNvPr>
          <p:cNvGraphicFramePr>
            <a:graphicFrameLocks noChangeAspect="1"/>
          </p:cNvGraphicFramePr>
          <p:nvPr>
            <p:custDataLst>
              <p:tags r:id="rId2"/>
            </p:custDataLst>
            <p:extLst>
              <p:ext uri="{D42A27DB-BD31-4B8C-83A1-F6EECF244321}">
                <p14:modId xmlns:p14="http://schemas.microsoft.com/office/powerpoint/2010/main" val="352508209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spid="_x0000_s13321" name="think-cell Slide" r:id="rId5" imgW="7772400" imgH="10058400" progId="TCLayout.ActiveDocument.1">
                  <p:embed/>
                </p:oleObj>
              </mc:Choice>
              <mc:Fallback>
                <p:oleObj name="think-cell Slide" r:id="rId5" imgW="7772400" imgH="10058400" progId="TCLayout.ActiveDocument.1">
                  <p:embed/>
                  <p:pic>
                    <p:nvPicPr>
                      <p:cNvPr id="0" name=""/>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109" name="Google Shape;109;p19"/>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b="1">
                <a:solidFill>
                  <a:srgbClr val="D90015"/>
                </a:solidFill>
                <a:latin typeface="Didact Gothic"/>
                <a:ea typeface="Didact Gothic"/>
                <a:cs typeface="Didact Gothic"/>
                <a:sym typeface="Didact Gothic"/>
              </a:rPr>
              <a:t>Thank you</a:t>
            </a:r>
            <a:endParaRPr b="1">
              <a:solidFill>
                <a:srgbClr val="D90015"/>
              </a:solidFill>
              <a:latin typeface="Didact Gothic"/>
              <a:ea typeface="Didact Gothic"/>
              <a:cs typeface="Didact Gothic"/>
              <a:sym typeface="Didact Gothic"/>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TotalTime>
  <Words>657</Words>
  <Application>Microsoft Office PowerPoint</Application>
  <PresentationFormat>On-screen Show (16:9)</PresentationFormat>
  <Paragraphs>53</Paragraphs>
  <Slides>7</Slides>
  <Notes>7</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7</vt:i4>
      </vt:variant>
    </vt:vector>
  </HeadingPairs>
  <TitlesOfParts>
    <vt:vector size="13" baseType="lpstr">
      <vt:lpstr>Arial</vt:lpstr>
      <vt:lpstr>Trebuchet MS</vt:lpstr>
      <vt:lpstr>Didact Gothic</vt:lpstr>
      <vt:lpstr>Tahoma</vt:lpstr>
      <vt:lpstr>Simple Light</vt:lpstr>
      <vt:lpstr>think-cell Slide</vt:lpstr>
      <vt:lpstr>Red Bull: Increasing Sales with EMRECo</vt:lpstr>
      <vt:lpstr>Executive summary</vt:lpstr>
      <vt:lpstr>Red Bull / EMRECo relationship:</vt:lpstr>
      <vt:lpstr>Opportunity :</vt:lpstr>
      <vt:lpstr>Opportunity :</vt:lpstr>
      <vt:lpstr>Proposed 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cp:lastModifiedBy>Sethuraman B</cp:lastModifiedBy>
  <cp:revision>16</cp:revision>
  <dcterms:modified xsi:type="dcterms:W3CDTF">2023-07-09T13:52:33Z</dcterms:modified>
</cp:coreProperties>
</file>